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84"/>
  </p:notesMasterIdLst>
  <p:sldIdLst>
    <p:sldId id="766" r:id="rId2"/>
    <p:sldId id="725" r:id="rId3"/>
    <p:sldId id="726" r:id="rId4"/>
    <p:sldId id="727" r:id="rId5"/>
    <p:sldId id="645" r:id="rId6"/>
    <p:sldId id="666" r:id="rId7"/>
    <p:sldId id="767" r:id="rId8"/>
    <p:sldId id="665" r:id="rId9"/>
    <p:sldId id="741" r:id="rId10"/>
    <p:sldId id="647" r:id="rId11"/>
    <p:sldId id="684" r:id="rId12"/>
    <p:sldId id="646" r:id="rId13"/>
    <p:sldId id="742" r:id="rId14"/>
    <p:sldId id="729" r:id="rId15"/>
    <p:sldId id="743" r:id="rId16"/>
    <p:sldId id="769" r:id="rId17"/>
    <p:sldId id="744" r:id="rId18"/>
    <p:sldId id="745" r:id="rId19"/>
    <p:sldId id="746" r:id="rId20"/>
    <p:sldId id="747" r:id="rId21"/>
    <p:sldId id="730" r:id="rId22"/>
    <p:sldId id="748" r:id="rId23"/>
    <p:sldId id="731" r:id="rId24"/>
    <p:sldId id="649" r:id="rId25"/>
    <p:sldId id="650" r:id="rId26"/>
    <p:sldId id="651" r:id="rId27"/>
    <p:sldId id="653" r:id="rId28"/>
    <p:sldId id="652" r:id="rId29"/>
    <p:sldId id="654" r:id="rId30"/>
    <p:sldId id="655" r:id="rId31"/>
    <p:sldId id="656" r:id="rId32"/>
    <p:sldId id="657" r:id="rId33"/>
    <p:sldId id="658" r:id="rId34"/>
    <p:sldId id="659" r:id="rId35"/>
    <p:sldId id="660" r:id="rId36"/>
    <p:sldId id="661" r:id="rId37"/>
    <p:sldId id="662" r:id="rId38"/>
    <p:sldId id="663" r:id="rId39"/>
    <p:sldId id="721" r:id="rId40"/>
    <p:sldId id="764" r:id="rId41"/>
    <p:sldId id="765" r:id="rId42"/>
    <p:sldId id="668" r:id="rId43"/>
    <p:sldId id="669" r:id="rId44"/>
    <p:sldId id="671" r:id="rId45"/>
    <p:sldId id="670" r:id="rId46"/>
    <p:sldId id="672" r:id="rId47"/>
    <p:sldId id="673" r:id="rId48"/>
    <p:sldId id="732" r:id="rId49"/>
    <p:sldId id="723" r:id="rId50"/>
    <p:sldId id="749" r:id="rId51"/>
    <p:sldId id="674" r:id="rId52"/>
    <p:sldId id="750" r:id="rId53"/>
    <p:sldId id="751" r:id="rId54"/>
    <p:sldId id="675" r:id="rId55"/>
    <p:sldId id="752" r:id="rId56"/>
    <p:sldId id="753" r:id="rId57"/>
    <p:sldId id="733" r:id="rId58"/>
    <p:sldId id="754" r:id="rId59"/>
    <p:sldId id="755" r:id="rId60"/>
    <p:sldId id="756" r:id="rId61"/>
    <p:sldId id="757" r:id="rId62"/>
    <p:sldId id="758" r:id="rId63"/>
    <p:sldId id="759" r:id="rId64"/>
    <p:sldId id="734" r:id="rId65"/>
    <p:sldId id="724" r:id="rId66"/>
    <p:sldId id="682" r:id="rId67"/>
    <p:sldId id="683" r:id="rId68"/>
    <p:sldId id="735" r:id="rId69"/>
    <p:sldId id="736" r:id="rId70"/>
    <p:sldId id="737" r:id="rId71"/>
    <p:sldId id="738" r:id="rId72"/>
    <p:sldId id="739" r:id="rId73"/>
    <p:sldId id="722" r:id="rId74"/>
    <p:sldId id="681" r:id="rId75"/>
    <p:sldId id="760" r:id="rId76"/>
    <p:sldId id="679" r:id="rId77"/>
    <p:sldId id="761" r:id="rId78"/>
    <p:sldId id="762" r:id="rId79"/>
    <p:sldId id="740" r:id="rId80"/>
    <p:sldId id="763" r:id="rId81"/>
    <p:sldId id="680" r:id="rId82"/>
    <p:sldId id="768" r:id="rId8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DCFDAD"/>
    <a:srgbClr val="E1D6F2"/>
    <a:srgbClr val="E3FDBE"/>
    <a:srgbClr val="DCFDAB"/>
    <a:srgbClr val="DBFDAA"/>
    <a:srgbClr val="FFE1E1"/>
    <a:srgbClr val="ECE5F7"/>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4" d="100"/>
          <a:sy n="64" d="100"/>
        </p:scale>
        <p:origin x="1488" y="28"/>
      </p:cViewPr>
      <p:guideLst>
        <p:guide orient="horz" pos="2084"/>
        <p:guide pos="2880"/>
      </p:guideLst>
    </p:cSldViewPr>
  </p:slideViewPr>
  <p:notesTextViewPr>
    <p:cViewPr>
      <p:scale>
        <a:sx n="1" d="1"/>
        <a:sy n="1" d="1"/>
      </p:scale>
      <p:origin x="0" y="0"/>
    </p:cViewPr>
  </p:notesTextViewPr>
  <p:sorterViewPr>
    <p:cViewPr varScale="1">
      <p:scale>
        <a:sx n="100" d="100"/>
        <a:sy n="100" d="100"/>
      </p:scale>
      <p:origin x="0" y="-263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2023/5/13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a:latin typeface="Arial" panose="020B0604020202020204" pitchFamily="34" charset="0"/>
            </a:endParaRPr>
          </a:p>
        </p:txBody>
      </p:sp>
    </p:spTree>
    <p:extLst>
      <p:ext uri="{BB962C8B-B14F-4D97-AF65-F5344CB8AC3E}">
        <p14:creationId xmlns:p14="http://schemas.microsoft.com/office/powerpoint/2010/main" val="3651203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54</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55</a:t>
            </a:fld>
            <a:endParaRPr lang="zh-CN" altLang="en-US"/>
          </a:p>
        </p:txBody>
      </p:sp>
    </p:spTree>
    <p:extLst>
      <p:ext uri="{BB962C8B-B14F-4D97-AF65-F5344CB8AC3E}">
        <p14:creationId xmlns:p14="http://schemas.microsoft.com/office/powerpoint/2010/main" val="27091466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56</a:t>
            </a:fld>
            <a:endParaRPr lang="zh-CN" altLang="en-US"/>
          </a:p>
        </p:txBody>
      </p:sp>
    </p:spTree>
    <p:extLst>
      <p:ext uri="{BB962C8B-B14F-4D97-AF65-F5344CB8AC3E}">
        <p14:creationId xmlns:p14="http://schemas.microsoft.com/office/powerpoint/2010/main" val="1855297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57</a:t>
            </a:fld>
            <a:endParaRPr lang="zh-CN" altLang="en-US"/>
          </a:p>
        </p:txBody>
      </p:sp>
    </p:spTree>
    <p:extLst>
      <p:ext uri="{BB962C8B-B14F-4D97-AF65-F5344CB8AC3E}">
        <p14:creationId xmlns:p14="http://schemas.microsoft.com/office/powerpoint/2010/main" val="3515616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58</a:t>
            </a:fld>
            <a:endParaRPr lang="zh-CN" altLang="en-US"/>
          </a:p>
        </p:txBody>
      </p:sp>
    </p:spTree>
    <p:extLst>
      <p:ext uri="{BB962C8B-B14F-4D97-AF65-F5344CB8AC3E}">
        <p14:creationId xmlns:p14="http://schemas.microsoft.com/office/powerpoint/2010/main" val="114489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59</a:t>
            </a:fld>
            <a:endParaRPr lang="zh-CN" altLang="en-US"/>
          </a:p>
        </p:txBody>
      </p:sp>
    </p:spTree>
    <p:extLst>
      <p:ext uri="{BB962C8B-B14F-4D97-AF65-F5344CB8AC3E}">
        <p14:creationId xmlns:p14="http://schemas.microsoft.com/office/powerpoint/2010/main" val="3955004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60</a:t>
            </a:fld>
            <a:endParaRPr lang="zh-CN" altLang="en-US"/>
          </a:p>
        </p:txBody>
      </p:sp>
    </p:spTree>
    <p:extLst>
      <p:ext uri="{BB962C8B-B14F-4D97-AF65-F5344CB8AC3E}">
        <p14:creationId xmlns:p14="http://schemas.microsoft.com/office/powerpoint/2010/main" val="28016197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61</a:t>
            </a:fld>
            <a:endParaRPr lang="zh-CN" altLang="en-US"/>
          </a:p>
        </p:txBody>
      </p:sp>
    </p:spTree>
    <p:extLst>
      <p:ext uri="{BB962C8B-B14F-4D97-AF65-F5344CB8AC3E}">
        <p14:creationId xmlns:p14="http://schemas.microsoft.com/office/powerpoint/2010/main" val="2808518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62</a:t>
            </a:fld>
            <a:endParaRPr lang="zh-CN" altLang="en-US"/>
          </a:p>
        </p:txBody>
      </p:sp>
    </p:spTree>
    <p:extLst>
      <p:ext uri="{BB962C8B-B14F-4D97-AF65-F5344CB8AC3E}">
        <p14:creationId xmlns:p14="http://schemas.microsoft.com/office/powerpoint/2010/main" val="9103610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63</a:t>
            </a:fld>
            <a:endParaRPr lang="zh-CN" altLang="en-US"/>
          </a:p>
        </p:txBody>
      </p:sp>
    </p:spTree>
    <p:extLst>
      <p:ext uri="{BB962C8B-B14F-4D97-AF65-F5344CB8AC3E}">
        <p14:creationId xmlns:p14="http://schemas.microsoft.com/office/powerpoint/2010/main" val="361693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5</a:t>
            </a:fld>
            <a:endParaRPr lang="en-US" altLang="zh-CN" sz="1200">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64</a:t>
            </a:fld>
            <a:endParaRPr lang="zh-CN" altLang="en-US"/>
          </a:p>
        </p:txBody>
      </p:sp>
    </p:spTree>
    <p:extLst>
      <p:ext uri="{BB962C8B-B14F-4D97-AF65-F5344CB8AC3E}">
        <p14:creationId xmlns:p14="http://schemas.microsoft.com/office/powerpoint/2010/main" val="41509107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65</a:t>
            </a:fld>
            <a:endParaRPr lang="en-US" altLang="zh-CN" sz="1200">
              <a:latin typeface="Arial" panose="020B0604020202020204" pitchFamily="34" charset="0"/>
            </a:endParaRPr>
          </a:p>
        </p:txBody>
      </p:sp>
    </p:spTree>
    <p:extLst>
      <p:ext uri="{BB962C8B-B14F-4D97-AF65-F5344CB8AC3E}">
        <p14:creationId xmlns:p14="http://schemas.microsoft.com/office/powerpoint/2010/main" val="4082956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66</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67</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68</a:t>
            </a:fld>
            <a:endParaRPr lang="zh-CN" altLang="en-US"/>
          </a:p>
        </p:txBody>
      </p:sp>
    </p:spTree>
    <p:extLst>
      <p:ext uri="{BB962C8B-B14F-4D97-AF65-F5344CB8AC3E}">
        <p14:creationId xmlns:p14="http://schemas.microsoft.com/office/powerpoint/2010/main" val="1952930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69</a:t>
            </a:fld>
            <a:endParaRPr lang="zh-CN" altLang="en-US"/>
          </a:p>
        </p:txBody>
      </p:sp>
    </p:spTree>
    <p:extLst>
      <p:ext uri="{BB962C8B-B14F-4D97-AF65-F5344CB8AC3E}">
        <p14:creationId xmlns:p14="http://schemas.microsoft.com/office/powerpoint/2010/main" val="4015090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70</a:t>
            </a:fld>
            <a:endParaRPr lang="zh-CN" altLang="en-US"/>
          </a:p>
        </p:txBody>
      </p:sp>
    </p:spTree>
    <p:extLst>
      <p:ext uri="{BB962C8B-B14F-4D97-AF65-F5344CB8AC3E}">
        <p14:creationId xmlns:p14="http://schemas.microsoft.com/office/powerpoint/2010/main" val="5882760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71</a:t>
            </a:fld>
            <a:endParaRPr lang="zh-CN" altLang="en-US"/>
          </a:p>
        </p:txBody>
      </p:sp>
    </p:spTree>
    <p:extLst>
      <p:ext uri="{BB962C8B-B14F-4D97-AF65-F5344CB8AC3E}">
        <p14:creationId xmlns:p14="http://schemas.microsoft.com/office/powerpoint/2010/main" val="3227208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72</a:t>
            </a:fld>
            <a:endParaRPr lang="zh-CN" altLang="en-US"/>
          </a:p>
        </p:txBody>
      </p:sp>
    </p:spTree>
    <p:extLst>
      <p:ext uri="{BB962C8B-B14F-4D97-AF65-F5344CB8AC3E}">
        <p14:creationId xmlns:p14="http://schemas.microsoft.com/office/powerpoint/2010/main" val="3014201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73</a:t>
            </a:fld>
            <a:endParaRPr lang="en-US" altLang="zh-CN" sz="1200">
              <a:latin typeface="Arial" panose="020B0604020202020204" pitchFamily="34" charset="0"/>
            </a:endParaRPr>
          </a:p>
        </p:txBody>
      </p:sp>
    </p:spTree>
    <p:extLst>
      <p:ext uri="{BB962C8B-B14F-4D97-AF65-F5344CB8AC3E}">
        <p14:creationId xmlns:p14="http://schemas.microsoft.com/office/powerpoint/2010/main" val="4183307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38</a:t>
            </a:fld>
            <a:endParaRPr lang="zh-CN" altLang="en-US"/>
          </a:p>
        </p:txBody>
      </p:sp>
    </p:spTree>
    <p:extLst>
      <p:ext uri="{BB962C8B-B14F-4D97-AF65-F5344CB8AC3E}">
        <p14:creationId xmlns:p14="http://schemas.microsoft.com/office/powerpoint/2010/main" val="28228236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76</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77</a:t>
            </a:fld>
            <a:endParaRPr lang="zh-CN" altLang="en-US"/>
          </a:p>
        </p:txBody>
      </p:sp>
    </p:spTree>
    <p:extLst>
      <p:ext uri="{BB962C8B-B14F-4D97-AF65-F5344CB8AC3E}">
        <p14:creationId xmlns:p14="http://schemas.microsoft.com/office/powerpoint/2010/main" val="35716320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78</a:t>
            </a:fld>
            <a:endParaRPr lang="zh-CN" altLang="en-US"/>
          </a:p>
        </p:txBody>
      </p:sp>
    </p:spTree>
    <p:extLst>
      <p:ext uri="{BB962C8B-B14F-4D97-AF65-F5344CB8AC3E}">
        <p14:creationId xmlns:p14="http://schemas.microsoft.com/office/powerpoint/2010/main" val="34603018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79</a:t>
            </a:fld>
            <a:endParaRPr lang="zh-CN" altLang="en-US"/>
          </a:p>
        </p:txBody>
      </p:sp>
    </p:spTree>
    <p:extLst>
      <p:ext uri="{BB962C8B-B14F-4D97-AF65-F5344CB8AC3E}">
        <p14:creationId xmlns:p14="http://schemas.microsoft.com/office/powerpoint/2010/main" val="149434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80</a:t>
            </a:fld>
            <a:endParaRPr lang="zh-CN" altLang="en-US"/>
          </a:p>
        </p:txBody>
      </p:sp>
    </p:spTree>
    <p:extLst>
      <p:ext uri="{BB962C8B-B14F-4D97-AF65-F5344CB8AC3E}">
        <p14:creationId xmlns:p14="http://schemas.microsoft.com/office/powerpoint/2010/main" val="523928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81</a:t>
            </a:fld>
            <a:endParaRPr lang="zh-CN" altLang="en-US"/>
          </a:p>
        </p:txBody>
      </p:sp>
    </p:spTree>
    <p:extLst>
      <p:ext uri="{BB962C8B-B14F-4D97-AF65-F5344CB8AC3E}">
        <p14:creationId xmlns:p14="http://schemas.microsoft.com/office/powerpoint/2010/main" val="32898650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FA6875F-43A8-4ED5-AEB4-81822FC34590}" type="slidenum">
              <a:rPr lang="zh-CN" altLang="en-US" smtClean="0"/>
              <a:t>82</a:t>
            </a:fld>
            <a:endParaRPr lang="zh-CN" altLang="en-US"/>
          </a:p>
        </p:txBody>
      </p:sp>
    </p:spTree>
    <p:extLst>
      <p:ext uri="{BB962C8B-B14F-4D97-AF65-F5344CB8AC3E}">
        <p14:creationId xmlns:p14="http://schemas.microsoft.com/office/powerpoint/2010/main" val="164374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39</a:t>
            </a:fld>
            <a:endParaRPr lang="en-US" altLang="zh-CN" sz="1200">
              <a:latin typeface="Arial" panose="020B0604020202020204" pitchFamily="34" charset="0"/>
            </a:endParaRPr>
          </a:p>
        </p:txBody>
      </p:sp>
    </p:spTree>
    <p:extLst>
      <p:ext uri="{BB962C8B-B14F-4D97-AF65-F5344CB8AC3E}">
        <p14:creationId xmlns:p14="http://schemas.microsoft.com/office/powerpoint/2010/main" val="416635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49</a:t>
            </a:fld>
            <a:endParaRPr lang="en-US" altLang="zh-CN" sz="1200">
              <a:latin typeface="Arial" panose="020B0604020202020204" pitchFamily="34" charset="0"/>
            </a:endParaRPr>
          </a:p>
        </p:txBody>
      </p:sp>
    </p:spTree>
    <p:extLst>
      <p:ext uri="{BB962C8B-B14F-4D97-AF65-F5344CB8AC3E}">
        <p14:creationId xmlns:p14="http://schemas.microsoft.com/office/powerpoint/2010/main" val="1590467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50</a:t>
            </a:fld>
            <a:endParaRPr lang="zh-CN" altLang="en-US"/>
          </a:p>
        </p:txBody>
      </p:sp>
    </p:spTree>
    <p:extLst>
      <p:ext uri="{BB962C8B-B14F-4D97-AF65-F5344CB8AC3E}">
        <p14:creationId xmlns:p14="http://schemas.microsoft.com/office/powerpoint/2010/main" val="614096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51</a:t>
            </a:fld>
            <a:endParaRPr lang="zh-CN" altLang="en-US"/>
          </a:p>
        </p:txBody>
      </p:sp>
    </p:spTree>
    <p:extLst>
      <p:ext uri="{BB962C8B-B14F-4D97-AF65-F5344CB8AC3E}">
        <p14:creationId xmlns:p14="http://schemas.microsoft.com/office/powerpoint/2010/main" val="35268264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52</a:t>
            </a:fld>
            <a:endParaRPr lang="zh-CN" altLang="en-US"/>
          </a:p>
        </p:txBody>
      </p:sp>
    </p:spTree>
    <p:extLst>
      <p:ext uri="{BB962C8B-B14F-4D97-AF65-F5344CB8AC3E}">
        <p14:creationId xmlns:p14="http://schemas.microsoft.com/office/powerpoint/2010/main" val="3247253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CF3106-19CE-4695-AC11-FC4155512142}" type="slidenum">
              <a:rPr lang="zh-CN" altLang="en-US" smtClean="0"/>
              <a:t>53</a:t>
            </a:fld>
            <a:endParaRPr lang="zh-CN" altLang="en-US"/>
          </a:p>
        </p:txBody>
      </p:sp>
    </p:spTree>
    <p:extLst>
      <p:ext uri="{BB962C8B-B14F-4D97-AF65-F5344CB8AC3E}">
        <p14:creationId xmlns:p14="http://schemas.microsoft.com/office/powerpoint/2010/main" val="6357611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2023/5/13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2023/5/13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2023/5/13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2023/5/13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2023/5/13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2023/5/13</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_2022"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s://www.ximalaya.com/album/56494803"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0.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2.png"/><Relationship Id="rId7" Type="http://schemas.openxmlformats.org/officeDocument/2006/relationships/image" Target="../media/image169.png"/><Relationship Id="rId2"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10" Type="http://schemas.openxmlformats.org/officeDocument/2006/relationships/image" Target="../media/image113.png"/><Relationship Id="rId4" Type="http://schemas.openxmlformats.org/officeDocument/2006/relationships/image" Target="../media/image163.png"/><Relationship Id="rId9" Type="http://schemas.openxmlformats.org/officeDocument/2006/relationships/image" Target="../media/image171.png"/></Relationships>
</file>

<file path=ppt/slides/_rels/slide45.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71.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6.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67.png"/></Relationships>
</file>

<file path=ppt/slides/_rels/slide6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6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70.png"/><Relationship Id="rId5" Type="http://schemas.openxmlformats.org/officeDocument/2006/relationships/image" Target="../media/image560.pn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a:latin typeface="微软雅黑" panose="020B0503020204020204" pitchFamily="34" charset="-122"/>
                <a:ea typeface="微软雅黑" panose="020B0503020204020204" pitchFamily="34" charset="-122"/>
                <a:cs typeface="微软雅黑" panose="020B0503020204020204" pitchFamily="34" charset="-122"/>
              </a:rPr>
              <a:t>深度学习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a:ea typeface="微软雅黑" panose="020B0503020204020204" pitchFamily="34" charset="-122"/>
                <a:cs typeface="微软雅黑" panose="020B0503020204020204" pitchFamily="34" charset="-122"/>
              </a:rPr>
              <a:t>2023</a:t>
            </a:r>
            <a:r>
              <a:rPr lang="zh-CN" altLang="en-US">
                <a:ea typeface="微软雅黑" panose="020B0503020204020204" pitchFamily="34" charset="-122"/>
                <a:cs typeface="微软雅黑" panose="020B0503020204020204" pitchFamily="34" charset="-122"/>
              </a:rPr>
              <a:t>年</a:t>
            </a:r>
            <a:endParaRPr lang="zh-CN" altLang="en-US" dirty="0">
              <a:ea typeface="微软雅黑" panose="020B0503020204020204" pitchFamily="34" charset="-122"/>
              <a:cs typeface="微软雅黑" panose="020B0503020204020204" pitchFamily="34" charset="-122"/>
            </a:endParaRPr>
          </a:p>
        </p:txBody>
      </p:sp>
      <p:sp>
        <p:nvSpPr>
          <p:cNvPr id="7" name="矩形 6">
            <a:extLst>
              <a:ext uri="{FF2B5EF4-FFF2-40B4-BE49-F238E27FC236}">
                <a16:creationId xmlns:a16="http://schemas.microsoft.com/office/drawing/2014/main" id="{164C42C8-C228-45C7-A723-EEC9F9A89A72}"/>
              </a:ext>
            </a:extLst>
          </p:cNvPr>
          <p:cNvSpPr/>
          <p:nvPr/>
        </p:nvSpPr>
        <p:spPr>
          <a:xfrm>
            <a:off x="4621586" y="283814"/>
            <a:ext cx="4076757" cy="400110"/>
          </a:xfrm>
          <a:prstGeom prst="rect">
            <a:avLst/>
          </a:prstGeom>
        </p:spPr>
        <p:txBody>
          <a:bodyPr wrap="none">
            <a:spAutoFit/>
          </a:bodyPr>
          <a:lstStyle/>
          <a:p>
            <a:r>
              <a:rPr lang="en-US" altLang="zh-CN" sz="2000" dirty="0"/>
              <a:t>2023《</a:t>
            </a:r>
            <a:r>
              <a:rPr lang="zh-CN" altLang="en-US" sz="2000" dirty="0"/>
              <a:t>人工智能基础</a:t>
            </a:r>
            <a:r>
              <a:rPr lang="en-US" altLang="zh-CN" sz="2000" dirty="0"/>
              <a:t>》</a:t>
            </a:r>
            <a:r>
              <a:rPr lang="zh-CN" altLang="en-US" sz="2000" dirty="0"/>
              <a:t>本科生课程</a:t>
            </a:r>
          </a:p>
        </p:txBody>
      </p:sp>
      <p:sp>
        <p:nvSpPr>
          <p:cNvPr id="8" name="矩形 7">
            <a:extLst>
              <a:ext uri="{FF2B5EF4-FFF2-40B4-BE49-F238E27FC236}">
                <a16:creationId xmlns:a16="http://schemas.microsoft.com/office/drawing/2014/main" id="{37AE7D7C-7BF6-4B4D-97B8-1DB4EC28EC44}"/>
              </a:ext>
            </a:extLst>
          </p:cNvPr>
          <p:cNvSpPr/>
          <p:nvPr/>
        </p:nvSpPr>
        <p:spPr>
          <a:xfrm>
            <a:off x="440675" y="5192742"/>
            <a:ext cx="8339768"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hlinkClick r:id="rId3"/>
              </a:rPr>
              <a:t>https://mo.zju.edu.cn/classroom/class/zju_ai_2022</a:t>
            </a:r>
            <a:r>
              <a:rPr lang="en-US" altLang="zh-CN" sz="1600" dirty="0"/>
              <a:t> </a:t>
            </a:r>
          </a:p>
          <a:p>
            <a:pPr marL="285750" indent="-285750">
              <a:buFont typeface="Wingdings" panose="05000000000000000000" pitchFamily="2" charset="2"/>
              <a:buChar char="l"/>
            </a:pPr>
            <a:r>
              <a:rPr lang="zh-CN" altLang="en-US" sz="1600" dirty="0"/>
              <a:t>系列科普读物</a:t>
            </a:r>
            <a:r>
              <a:rPr lang="en-US" altLang="zh-CN" sz="1600" dirty="0"/>
              <a:t>《</a:t>
            </a:r>
            <a:r>
              <a:rPr lang="zh-CN" altLang="en-US" sz="1600" dirty="0"/>
              <a:t>走进人工智能</a:t>
            </a:r>
            <a:r>
              <a:rPr lang="en-US" altLang="zh-CN" sz="1600" dirty="0"/>
              <a:t>》  </a:t>
            </a:r>
            <a:r>
              <a:rPr lang="en-US" altLang="zh-CN" sz="1600" dirty="0">
                <a:hlinkClick r:id="rId4"/>
              </a:rPr>
              <a:t>https://www.ximalaya.com/album/56494803</a:t>
            </a:r>
            <a:r>
              <a:rPr lang="en-US" altLang="zh-CN" sz="1600" dirty="0"/>
              <a:t>  </a:t>
            </a:r>
          </a:p>
        </p:txBody>
      </p:sp>
    </p:spTree>
    <p:extLst>
      <p:ext uri="{BB962C8B-B14F-4D97-AF65-F5344CB8AC3E}">
        <p14:creationId xmlns:p14="http://schemas.microsoft.com/office/powerpoint/2010/main" val="353115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常用的激活函数：对输入信息进行非线性变换</a:t>
            </a:r>
          </a:p>
        </p:txBody>
      </p:sp>
      <p:sp>
        <p:nvSpPr>
          <p:cNvPr id="2" name="矩形 1"/>
          <p:cNvSpPr/>
          <p:nvPr/>
        </p:nvSpPr>
        <p:spPr>
          <a:xfrm>
            <a:off x="1115457" y="5594382"/>
            <a:ext cx="6913086" cy="646331"/>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神经网络使用非线性函数作为激活函数（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activation function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），通过对多个非线性函数进行组合，来实现对输入信息的非线性变换</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72C79346-3F28-4004-816A-304A454B30B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3571" y="1443715"/>
            <a:ext cx="5634508" cy="3970569"/>
          </a:xfrm>
          <a:prstGeom prst="rect">
            <a:avLst/>
          </a:prstGeom>
        </p:spPr>
      </p:pic>
      <p:sp>
        <p:nvSpPr>
          <p:cNvPr id="5" name="文本框 4">
            <a:extLst>
              <a:ext uri="{FF2B5EF4-FFF2-40B4-BE49-F238E27FC236}">
                <a16:creationId xmlns:a16="http://schemas.microsoft.com/office/drawing/2014/main" id="{483E51A3-7AC2-40CD-8DD8-794A0A73D7AE}"/>
              </a:ext>
            </a:extLst>
          </p:cNvPr>
          <p:cNvSpPr txBox="1"/>
          <p:nvPr/>
        </p:nvSpPr>
        <p:spPr>
          <a:xfrm>
            <a:off x="1648495" y="997316"/>
            <a:ext cx="2622834"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激活函数基本性质</a:t>
            </a:r>
          </a:p>
        </p:txBody>
      </p:sp>
    </p:spTree>
    <p:extLst>
      <p:ext uri="{BB962C8B-B14F-4D97-AF65-F5344CB8AC3E}">
        <p14:creationId xmlns:p14="http://schemas.microsoft.com/office/powerpoint/2010/main" val="2879972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常用的激活函数：</a:t>
            </a:r>
            <a:r>
              <a:rPr lang="en-US" altLang="zh-CN" sz="2000" dirty="0" err="1">
                <a:latin typeface="Times New Roman" panose="02020603050405020304" pitchFamily="18" charset="0"/>
                <a:ea typeface="黑体" panose="02010609060101010101" pitchFamily="49" charset="-122"/>
                <a:cs typeface="Times New Roman" panose="02020603050405020304" pitchFamily="18" charset="0"/>
              </a:rPr>
              <a:t>softmax</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函数</a:t>
            </a:r>
          </a:p>
        </p:txBody>
      </p:sp>
      <mc:AlternateContent xmlns:mc="http://schemas.openxmlformats.org/markup-compatibility/2006" xmlns:a14="http://schemas.microsoft.com/office/drawing/2010/main">
        <mc:Choice Requires="a14">
          <p:sp>
            <p:nvSpPr>
              <p:cNvPr id="3" name="矩形 2"/>
              <p:cNvSpPr/>
              <p:nvPr/>
            </p:nvSpPr>
            <p:spPr>
              <a:xfrm>
                <a:off x="787705" y="1000914"/>
                <a:ext cx="7662231" cy="1324465"/>
              </a:xfrm>
              <a:prstGeom prst="rect">
                <a:avLst/>
              </a:prstGeom>
            </p:spPr>
            <p:txBody>
              <a:bodyPr wrap="square">
                <a:spAutoFit/>
              </a:bodyPr>
              <a:lstStyle/>
              <a:p>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函数一般用于多分类问题中，</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其</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将输入数据</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映射到第</a:t>
                </a:r>
                <a14:m>
                  <m:oMath xmlns:m="http://schemas.openxmlformats.org/officeDocument/2006/math">
                    <m:r>
                      <a:rPr lang="en-US" altLang="zh-CN" b="1" i="1">
                        <a:latin typeface="Cambria Math" panose="02040503050406030204" pitchFamily="18" charset="0"/>
                      </a:rPr>
                      <m:t>𝒊</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个类别的概率</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如下计算：</a:t>
                </a:r>
              </a:p>
              <a:p>
                <a:pPr/>
                <a14:m>
                  <m:oMathPara xmlns:m="http://schemas.openxmlformats.org/officeDocument/2006/math">
                    <m:oMathParaPr>
                      <m:jc m:val="centerGroup"/>
                    </m:oMathParaPr>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𝒚</m:t>
                          </m:r>
                        </m:e>
                        <m:sub>
                          <m:r>
                            <a:rPr lang="en-US" altLang="zh-CN" b="1" i="1">
                              <a:latin typeface="Cambria Math" panose="02040503050406030204" pitchFamily="18" charset="0"/>
                            </a:rPr>
                            <m:t>𝒊</m:t>
                          </m:r>
                        </m:sub>
                      </m:sSub>
                      <m:r>
                        <a:rPr lang="en-US" altLang="zh-CN" b="1">
                          <a:latin typeface="Cambria Math" panose="02040503050406030204" pitchFamily="18" charset="0"/>
                        </a:rPr>
                        <m:t>=</m:t>
                      </m:r>
                      <m:r>
                        <a:rPr lang="en-US" altLang="zh-CN" b="1" i="1">
                          <a:latin typeface="Cambria Math" panose="02040503050406030204" pitchFamily="18" charset="0"/>
                        </a:rPr>
                        <m:t>𝐬𝐨𝐟𝐭𝐦𝐚𝐱</m:t>
                      </m:r>
                      <m:d>
                        <m:dPr>
                          <m:ctrlPr>
                            <a:rPr lang="zh-CN" altLang="zh-CN" b="1" i="1">
                              <a:latin typeface="Cambria Math" panose="02040503050406030204" pitchFamily="18" charset="0"/>
                            </a:rPr>
                          </m:ctrlPr>
                        </m:dPr>
                        <m:e>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e>
                      </m:d>
                      <m:r>
                        <a:rPr lang="en-US" altLang="zh-CN" b="1">
                          <a:latin typeface="Cambria Math" panose="02040503050406030204" pitchFamily="18" charset="0"/>
                        </a:rPr>
                        <m:t>=</m:t>
                      </m:r>
                      <m:f>
                        <m:fPr>
                          <m:ctrlPr>
                            <a:rPr lang="zh-CN" altLang="zh-CN" b="1" i="1">
                              <a:latin typeface="Cambria Math" panose="02040503050406030204" pitchFamily="18" charset="0"/>
                            </a:rPr>
                          </m:ctrlPr>
                        </m:fPr>
                        <m:num>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𝒊</m:t>
                                  </m:r>
                                </m:sub>
                              </m:sSub>
                            </m:sup>
                          </m:sSup>
                        </m:num>
                        <m:den>
                          <m:nary>
                            <m:naryPr>
                              <m:chr m:val="∑"/>
                              <m:limLoc m:val="subSup"/>
                              <m:ctrlPr>
                                <a:rPr lang="zh-CN" altLang="zh-CN" b="1" i="1">
                                  <a:latin typeface="Cambria Math" panose="02040503050406030204" pitchFamily="18" charset="0"/>
                                </a:rPr>
                              </m:ctrlPr>
                            </m:naryPr>
                            <m:sub>
                              <m:r>
                                <a:rPr lang="en-US" altLang="zh-CN" b="1" i="1">
                                  <a:latin typeface="Cambria Math" panose="02040503050406030204" pitchFamily="18" charset="0"/>
                                </a:rPr>
                                <m:t>𝒋</m:t>
                              </m:r>
                              <m:r>
                                <a:rPr lang="en-US" altLang="zh-CN" b="1" i="1">
                                  <a:latin typeface="Cambria Math" panose="02040503050406030204" pitchFamily="18" charset="0"/>
                                </a:rPr>
                                <m:t>=</m:t>
                              </m:r>
                              <m:r>
                                <a:rPr lang="en-US" altLang="zh-CN" b="1" i="1">
                                  <a:latin typeface="Cambria Math" panose="02040503050406030204" pitchFamily="18" charset="0"/>
                                </a:rPr>
                                <m:t>𝟏</m:t>
                              </m:r>
                            </m:sub>
                            <m:sup>
                              <m:r>
                                <a:rPr lang="en-US" altLang="zh-CN" b="1" i="1">
                                  <a:latin typeface="Cambria Math" panose="02040503050406030204" pitchFamily="18" charset="0"/>
                                </a:rPr>
                                <m:t>𝒌</m:t>
                              </m:r>
                            </m:sup>
                            <m:e>
                              <m:sSup>
                                <m:sSupPr>
                                  <m:ctrlPr>
                                    <a:rPr lang="zh-CN" altLang="zh-CN" b="1" i="1">
                                      <a:latin typeface="Cambria Math" panose="02040503050406030204" pitchFamily="18" charset="0"/>
                                    </a:rPr>
                                  </m:ctrlPr>
                                </m:sSupPr>
                                <m:e>
                                  <m:r>
                                    <a:rPr lang="en-US" altLang="zh-CN" b="1" i="1">
                                      <a:latin typeface="Cambria Math" panose="02040503050406030204" pitchFamily="18" charset="0"/>
                                    </a:rPr>
                                    <m:t>𝒆</m:t>
                                  </m:r>
                                </m:e>
                                <m:sup>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𝒙</m:t>
                                      </m:r>
                                    </m:e>
                                    <m:sub>
                                      <m:r>
                                        <a:rPr lang="en-US" altLang="zh-CN" b="1" i="1">
                                          <a:latin typeface="Cambria Math" panose="02040503050406030204" pitchFamily="18" charset="0"/>
                                        </a:rPr>
                                        <m:t>𝒋</m:t>
                                      </m:r>
                                    </m:sub>
                                  </m:sSub>
                                </m:sup>
                              </m:sSup>
                            </m:e>
                          </m:nary>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87705" y="1000914"/>
                <a:ext cx="7662231" cy="1324465"/>
              </a:xfrm>
              <a:prstGeom prst="rect">
                <a:avLst/>
              </a:prstGeom>
              <a:blipFill>
                <a:blip r:embed="rId2"/>
                <a:stretch>
                  <a:fillRect l="-636" t="-32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87705" y="5327447"/>
                <a:ext cx="7687020" cy="1142620"/>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对于取值为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-4</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𝟐</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𝒙</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，通过</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变换后，将其映射到</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之间的概率值。</a:t>
                </a: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输出结果的值累加起来为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，因此可将输出概率最大的作为分类目标</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787705" y="5327447"/>
                <a:ext cx="7687020" cy="1142620"/>
              </a:xfrm>
              <a:prstGeom prst="rect">
                <a:avLst/>
              </a:prstGeom>
              <a:blipFill>
                <a:blip r:embed="rId3"/>
                <a:stretch>
                  <a:fillRect l="-317" r="-2617" b="-748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932FEDE-54A6-40A4-866B-EEF6B69D5E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79930" y="2395376"/>
            <a:ext cx="4146997" cy="2563792"/>
          </a:xfrm>
          <a:prstGeom prst="rect">
            <a:avLst/>
          </a:prstGeom>
        </p:spPr>
      </p:pic>
      <p:sp>
        <p:nvSpPr>
          <p:cNvPr id="9" name="文本框 8">
            <a:extLst>
              <a:ext uri="{FF2B5EF4-FFF2-40B4-BE49-F238E27FC236}">
                <a16:creationId xmlns:a16="http://schemas.microsoft.com/office/drawing/2014/main" id="{CD849D14-98A3-4B87-96AF-4A55F3DD00A1}"/>
              </a:ext>
            </a:extLst>
          </p:cNvPr>
          <p:cNvSpPr txBox="1"/>
          <p:nvPr/>
        </p:nvSpPr>
        <p:spPr>
          <a:xfrm>
            <a:off x="1830548" y="5029166"/>
            <a:ext cx="4867557"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三分类问题的 </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softmax</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输出示意</a:t>
            </a:r>
          </a:p>
        </p:txBody>
      </p:sp>
    </p:spTree>
    <p:extLst>
      <p:ext uri="{BB962C8B-B14F-4D97-AF65-F5344CB8AC3E}">
        <p14:creationId xmlns:p14="http://schemas.microsoft.com/office/powerpoint/2010/main" val="536568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mc:AlternateContent xmlns:mc="http://schemas.openxmlformats.org/markup-compatibility/2006" xmlns:a14="http://schemas.microsoft.com/office/drawing/2010/main">
        <mc:Choice Requires="a14">
          <p:sp>
            <p:nvSpPr>
              <p:cNvPr id="5" name="流程图: 延期 4">
                <a:extLst>
                  <a:ext uri="{FF2B5EF4-FFF2-40B4-BE49-F238E27FC236}">
                    <a16:creationId xmlns:a16="http://schemas.microsoft.com/office/drawing/2014/main" id="{A58974FC-8CE3-46D4-8816-CF7819BB8AF1}"/>
                  </a:ext>
                </a:extLst>
              </p:cNvPr>
              <p:cNvSpPr/>
              <p:nvPr/>
            </p:nvSpPr>
            <p:spPr>
              <a:xfrm>
                <a:off x="5103429" y="4266567"/>
                <a:ext cx="921488" cy="1145363"/>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𝑶𝒖𝒕</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流程图: 延期 4">
                <a:extLst>
                  <a:ext uri="{FF2B5EF4-FFF2-40B4-BE49-F238E27FC236}">
                    <a16:creationId xmlns:a16="http://schemas.microsoft.com/office/drawing/2014/main" id="{A58974FC-8CE3-46D4-8816-CF7819BB8AF1}"/>
                  </a:ext>
                </a:extLst>
              </p:cNvPr>
              <p:cNvSpPr>
                <a:spLocks noRot="1" noChangeAspect="1" noMove="1" noResize="1" noEditPoints="1" noAdjustHandles="1" noChangeArrowheads="1" noChangeShapeType="1" noTextEdit="1"/>
              </p:cNvSpPr>
              <p:nvPr/>
            </p:nvSpPr>
            <p:spPr>
              <a:xfrm>
                <a:off x="5103429" y="4266567"/>
                <a:ext cx="921488" cy="1145363"/>
              </a:xfrm>
              <a:prstGeom prst="flowChartDelay">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A32ED554-DE56-4DD8-B5FB-38E5EE543DA4}"/>
                  </a:ext>
                </a:extLst>
              </p:cNvPr>
              <p:cNvSpPr/>
              <p:nvPr/>
            </p:nvSpPr>
            <p:spPr>
              <a:xfrm>
                <a:off x="3990555" y="4266567"/>
                <a:ext cx="1112874" cy="1145363"/>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激活函数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altLang="zh-CN" b="1" i="1" dirty="0" smtClean="0">
                          <a:latin typeface="Cambria Math" panose="02040503050406030204" pitchFamily="18" charset="0"/>
                        </a:rPr>
                        <m:t>𝒈</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a:extLst>
                  <a:ext uri="{FF2B5EF4-FFF2-40B4-BE49-F238E27FC236}">
                    <a16:creationId xmlns:a16="http://schemas.microsoft.com/office/drawing/2014/main" id="{A32ED554-DE56-4DD8-B5FB-38E5EE543DA4}"/>
                  </a:ext>
                </a:extLst>
              </p:cNvPr>
              <p:cNvSpPr>
                <a:spLocks noRot="1" noChangeAspect="1" noMove="1" noResize="1" noEditPoints="1" noAdjustHandles="1" noChangeArrowheads="1" noChangeShapeType="1" noTextEdit="1"/>
              </p:cNvSpPr>
              <p:nvPr/>
            </p:nvSpPr>
            <p:spPr>
              <a:xfrm>
                <a:off x="3990555" y="4266567"/>
                <a:ext cx="1112874" cy="1145363"/>
              </a:xfrm>
              <a:prstGeom prst="rect">
                <a:avLst/>
              </a:prstGeom>
              <a:blipFill>
                <a:blip r:embed="rId3"/>
                <a:stretch>
                  <a:fillRect l="-3763" r="-26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流程图: 延期 31">
                <a:extLst>
                  <a:ext uri="{FF2B5EF4-FFF2-40B4-BE49-F238E27FC236}">
                    <a16:creationId xmlns:a16="http://schemas.microsoft.com/office/drawing/2014/main" id="{A5B870AB-0237-45FE-86E0-ECB209EE1F71}"/>
                  </a:ext>
                </a:extLst>
              </p:cNvPr>
              <p:cNvSpPr/>
              <p:nvPr/>
            </p:nvSpPr>
            <p:spPr>
              <a:xfrm flipH="1">
                <a:off x="3069067" y="4266567"/>
                <a:ext cx="921488" cy="1145363"/>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输入</a:t>
                </a:r>
                <a14:m>
                  <m:oMath xmlns:m="http://schemas.openxmlformats.org/officeDocument/2006/math">
                    <m:r>
                      <a:rPr lang="en-US" altLang="zh-CN" b="1" i="1" smtClean="0">
                        <a:latin typeface="Cambria Math" panose="02040503050406030204" pitchFamily="18" charset="0"/>
                      </a:rPr>
                      <m:t>𝑰𝒏</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2" name="流程图: 延期 31">
                <a:extLst>
                  <a:ext uri="{FF2B5EF4-FFF2-40B4-BE49-F238E27FC236}">
                    <a16:creationId xmlns:a16="http://schemas.microsoft.com/office/drawing/2014/main" id="{A5B870AB-0237-45FE-86E0-ECB209EE1F71}"/>
                  </a:ext>
                </a:extLst>
              </p:cNvPr>
              <p:cNvSpPr>
                <a:spLocks noRot="1" noChangeAspect="1" noMove="1" noResize="1" noEditPoints="1" noAdjustHandles="1" noChangeArrowheads="1" noChangeShapeType="1" noTextEdit="1"/>
              </p:cNvSpPr>
              <p:nvPr/>
            </p:nvSpPr>
            <p:spPr>
              <a:xfrm flipH="1">
                <a:off x="3069067" y="4266567"/>
                <a:ext cx="921488" cy="1145363"/>
              </a:xfrm>
              <a:prstGeom prst="flowChartDelay">
                <a:avLst/>
              </a:prstGeom>
              <a:blipFill>
                <a:blip r:embed="rId4"/>
                <a:stretch>
                  <a:fillRect/>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C1246A57-5E1B-4119-BFE8-7AEAD84CB4AF}"/>
              </a:ext>
            </a:extLst>
          </p:cNvPr>
          <p:cNvCxnSpPr>
            <a:cxnSpLocks/>
            <a:stCxn id="19" idx="5"/>
          </p:cNvCxnSpPr>
          <p:nvPr/>
        </p:nvCxnSpPr>
        <p:spPr>
          <a:xfrm>
            <a:off x="2001781" y="3822170"/>
            <a:ext cx="1040718" cy="74351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906E3568-E027-4F82-9DEB-E794864660A6}"/>
              </a:ext>
            </a:extLst>
          </p:cNvPr>
          <p:cNvCxnSpPr>
            <a:cxnSpLocks/>
            <a:stCxn id="34" idx="5"/>
          </p:cNvCxnSpPr>
          <p:nvPr/>
        </p:nvCxnSpPr>
        <p:spPr>
          <a:xfrm>
            <a:off x="1628627" y="4663746"/>
            <a:ext cx="1413873" cy="1755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椭圆 18">
                <a:extLst>
                  <a:ext uri="{FF2B5EF4-FFF2-40B4-BE49-F238E27FC236}">
                    <a16:creationId xmlns:a16="http://schemas.microsoft.com/office/drawing/2014/main" id="{E741B014-7E41-48F8-AA8D-E55B78335902}"/>
                  </a:ext>
                </a:extLst>
              </p:cNvPr>
              <p:cNvSpPr/>
              <p:nvPr/>
            </p:nvSpPr>
            <p:spPr>
              <a:xfrm>
                <a:off x="1559299" y="326076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椭圆 18">
                <a:extLst>
                  <a:ext uri="{FF2B5EF4-FFF2-40B4-BE49-F238E27FC236}">
                    <a16:creationId xmlns:a16="http://schemas.microsoft.com/office/drawing/2014/main" id="{E741B014-7E41-48F8-AA8D-E55B78335902}"/>
                  </a:ext>
                </a:extLst>
              </p:cNvPr>
              <p:cNvSpPr>
                <a:spLocks noRot="1" noChangeAspect="1" noMove="1" noResize="1" noEditPoints="1" noAdjustHandles="1" noChangeArrowheads="1" noChangeShapeType="1" noTextEdit="1"/>
              </p:cNvSpPr>
              <p:nvPr/>
            </p:nvSpPr>
            <p:spPr>
              <a:xfrm>
                <a:off x="1559299" y="3260765"/>
                <a:ext cx="518400" cy="657727"/>
              </a:xfrm>
              <a:prstGeom prst="ellipse">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椭圆 33">
                <a:extLst>
                  <a:ext uri="{FF2B5EF4-FFF2-40B4-BE49-F238E27FC236}">
                    <a16:creationId xmlns:a16="http://schemas.microsoft.com/office/drawing/2014/main" id="{0F581B86-09BF-4FB5-92C1-DD5BAF4CA307}"/>
                  </a:ext>
                </a:extLst>
              </p:cNvPr>
              <p:cNvSpPr/>
              <p:nvPr/>
            </p:nvSpPr>
            <p:spPr>
              <a:xfrm>
                <a:off x="1186144" y="410234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4" name="椭圆 33">
                <a:extLst>
                  <a:ext uri="{FF2B5EF4-FFF2-40B4-BE49-F238E27FC236}">
                    <a16:creationId xmlns:a16="http://schemas.microsoft.com/office/drawing/2014/main" id="{0F581B86-09BF-4FB5-92C1-DD5BAF4CA307}"/>
                  </a:ext>
                </a:extLst>
              </p:cNvPr>
              <p:cNvSpPr>
                <a:spLocks noRot="1" noChangeAspect="1" noMove="1" noResize="1" noEditPoints="1" noAdjustHandles="1" noChangeArrowheads="1" noChangeShapeType="1" noTextEdit="1"/>
              </p:cNvSpPr>
              <p:nvPr/>
            </p:nvSpPr>
            <p:spPr>
              <a:xfrm>
                <a:off x="1186144" y="4102341"/>
                <a:ext cx="518400" cy="657727"/>
              </a:xfrm>
              <a:prstGeom prst="ellipse">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90081B2-5202-408E-AD0A-11583988EC43}"/>
                  </a:ext>
                </a:extLst>
              </p:cNvPr>
              <p:cNvSpPr txBox="1"/>
              <p:nvPr/>
            </p:nvSpPr>
            <p:spPr>
              <a:xfrm>
                <a:off x="2374323" y="3798607"/>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6" name="文本框 35">
                <a:extLst>
                  <a:ext uri="{FF2B5EF4-FFF2-40B4-BE49-F238E27FC236}">
                    <a16:creationId xmlns:a16="http://schemas.microsoft.com/office/drawing/2014/main" id="{290081B2-5202-408E-AD0A-11583988EC43}"/>
                  </a:ext>
                </a:extLst>
              </p:cNvPr>
              <p:cNvSpPr txBox="1">
                <a:spLocks noRot="1" noChangeAspect="1" noMove="1" noResize="1" noEditPoints="1" noAdjustHandles="1" noChangeArrowheads="1" noChangeShapeType="1" noTextEdit="1"/>
              </p:cNvSpPr>
              <p:nvPr/>
            </p:nvSpPr>
            <p:spPr>
              <a:xfrm>
                <a:off x="2374323" y="3798607"/>
                <a:ext cx="468000" cy="369332"/>
              </a:xfrm>
              <a:prstGeom prst="rect">
                <a:avLst/>
              </a:prstGeom>
              <a:blipFill>
                <a:blip r:embed="rId7"/>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52670006-D4F1-4384-B37C-949D211F65A4}"/>
                  </a:ext>
                </a:extLst>
              </p:cNvPr>
              <p:cNvSpPr txBox="1"/>
              <p:nvPr/>
            </p:nvSpPr>
            <p:spPr>
              <a:xfrm>
                <a:off x="2001168" y="4262616"/>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𝟐</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9" name="文本框 38">
                <a:extLst>
                  <a:ext uri="{FF2B5EF4-FFF2-40B4-BE49-F238E27FC236}">
                    <a16:creationId xmlns:a16="http://schemas.microsoft.com/office/drawing/2014/main" id="{52670006-D4F1-4384-B37C-949D211F65A4}"/>
                  </a:ext>
                </a:extLst>
              </p:cNvPr>
              <p:cNvSpPr txBox="1">
                <a:spLocks noRot="1" noChangeAspect="1" noMove="1" noResize="1" noEditPoints="1" noAdjustHandles="1" noChangeArrowheads="1" noChangeShapeType="1" noTextEdit="1"/>
              </p:cNvSpPr>
              <p:nvPr/>
            </p:nvSpPr>
            <p:spPr>
              <a:xfrm>
                <a:off x="2001168" y="4262616"/>
                <a:ext cx="468000" cy="369332"/>
              </a:xfrm>
              <a:prstGeom prst="rect">
                <a:avLst/>
              </a:prstGeom>
              <a:blipFill>
                <a:blip r:embed="rId8"/>
                <a:stretch>
                  <a:fillRect b="-1639"/>
                </a:stretch>
              </a:blipFill>
            </p:spPr>
            <p:txBody>
              <a:bodyPr/>
              <a:lstStyle/>
              <a:p>
                <a:r>
                  <a:rPr lang="zh-CN" altLang="en-US">
                    <a:noFill/>
                  </a:rPr>
                  <a:t> </a:t>
                </a:r>
              </a:p>
            </p:txBody>
          </p:sp>
        </mc:Fallback>
      </mc:AlternateContent>
      <p:sp>
        <p:nvSpPr>
          <p:cNvPr id="37" name="文本框 36">
            <a:extLst>
              <a:ext uri="{FF2B5EF4-FFF2-40B4-BE49-F238E27FC236}">
                <a16:creationId xmlns:a16="http://schemas.microsoft.com/office/drawing/2014/main" id="{4AD26B77-6613-4D28-AAE3-C86EC9D2E06D}"/>
              </a:ext>
            </a:extLst>
          </p:cNvPr>
          <p:cNvSpPr txBox="1"/>
          <p:nvPr/>
        </p:nvSpPr>
        <p:spPr>
          <a:xfrm>
            <a:off x="1328467" y="5043479"/>
            <a:ext cx="461665" cy="492443"/>
          </a:xfrm>
          <a:prstGeom prst="rect">
            <a:avLst/>
          </a:prstGeom>
          <a:noFill/>
        </p:spPr>
        <p:txBody>
          <a:bodyPr vert="eaVert" wrap="squar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41" name="直接箭头连接符 40">
            <a:extLst>
              <a:ext uri="{FF2B5EF4-FFF2-40B4-BE49-F238E27FC236}">
                <a16:creationId xmlns:a16="http://schemas.microsoft.com/office/drawing/2014/main" id="{A78B3969-90CC-4E40-A418-5D9BA72F3599}"/>
              </a:ext>
            </a:extLst>
          </p:cNvPr>
          <p:cNvCxnSpPr>
            <a:cxnSpLocks/>
            <a:stCxn id="42" idx="6"/>
          </p:cNvCxnSpPr>
          <p:nvPr/>
        </p:nvCxnSpPr>
        <p:spPr>
          <a:xfrm flipV="1">
            <a:off x="1704545" y="5036305"/>
            <a:ext cx="1337955" cy="8916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椭圆 41">
                <a:extLst>
                  <a:ext uri="{FF2B5EF4-FFF2-40B4-BE49-F238E27FC236}">
                    <a16:creationId xmlns:a16="http://schemas.microsoft.com/office/drawing/2014/main" id="{3D764704-849B-408D-8D32-B6F2081648FA}"/>
                  </a:ext>
                </a:extLst>
              </p:cNvPr>
              <p:cNvSpPr/>
              <p:nvPr/>
            </p:nvSpPr>
            <p:spPr>
              <a:xfrm>
                <a:off x="1186144" y="5599090"/>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2" name="椭圆 41">
                <a:extLst>
                  <a:ext uri="{FF2B5EF4-FFF2-40B4-BE49-F238E27FC236}">
                    <a16:creationId xmlns:a16="http://schemas.microsoft.com/office/drawing/2014/main" id="{3D764704-849B-408D-8D32-B6F2081648FA}"/>
                  </a:ext>
                </a:extLst>
              </p:cNvPr>
              <p:cNvSpPr>
                <a:spLocks noRot="1" noChangeAspect="1" noMove="1" noResize="1" noEditPoints="1" noAdjustHandles="1" noChangeArrowheads="1" noChangeShapeType="1" noTextEdit="1"/>
              </p:cNvSpPr>
              <p:nvPr/>
            </p:nvSpPr>
            <p:spPr>
              <a:xfrm>
                <a:off x="1186144" y="5599090"/>
                <a:ext cx="518400" cy="657727"/>
              </a:xfrm>
              <a:prstGeom prst="ellipse">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7AC8A25-AFAF-4F6F-B4AB-9F00C1D71ED7}"/>
                  </a:ext>
                </a:extLst>
              </p:cNvPr>
              <p:cNvSpPr txBox="1"/>
              <p:nvPr/>
            </p:nvSpPr>
            <p:spPr>
              <a:xfrm>
                <a:off x="2150192" y="5500313"/>
                <a:ext cx="468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𝒏</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3" name="文本框 42">
                <a:extLst>
                  <a:ext uri="{FF2B5EF4-FFF2-40B4-BE49-F238E27FC236}">
                    <a16:creationId xmlns:a16="http://schemas.microsoft.com/office/drawing/2014/main" id="{E7AC8A25-AFAF-4F6F-B4AB-9F00C1D71ED7}"/>
                  </a:ext>
                </a:extLst>
              </p:cNvPr>
              <p:cNvSpPr txBox="1">
                <a:spLocks noRot="1" noChangeAspect="1" noMove="1" noResize="1" noEditPoints="1" noAdjustHandles="1" noChangeArrowheads="1" noChangeShapeType="1" noTextEdit="1"/>
              </p:cNvSpPr>
              <p:nvPr/>
            </p:nvSpPr>
            <p:spPr>
              <a:xfrm>
                <a:off x="2150192" y="5500313"/>
                <a:ext cx="468000" cy="369332"/>
              </a:xfrm>
              <a:prstGeom prst="rect">
                <a:avLst/>
              </a:prstGeom>
              <a:blipFill>
                <a:blip r:embed="rId10"/>
                <a:stretch>
                  <a:fillRect/>
                </a:stretch>
              </a:blipFill>
            </p:spPr>
            <p:txBody>
              <a:bodyPr/>
              <a:lstStyle/>
              <a:p>
                <a:r>
                  <a:rPr lang="zh-CN" altLang="en-US">
                    <a:noFill/>
                  </a:rPr>
                  <a:t> </a:t>
                </a:r>
              </a:p>
            </p:txBody>
          </p:sp>
        </mc:Fallback>
      </mc:AlternateContent>
      <p:cxnSp>
        <p:nvCxnSpPr>
          <p:cNvPr id="46" name="直接箭头连接符 45">
            <a:extLst>
              <a:ext uri="{FF2B5EF4-FFF2-40B4-BE49-F238E27FC236}">
                <a16:creationId xmlns:a16="http://schemas.microsoft.com/office/drawing/2014/main" id="{D9221A66-9535-48E5-8591-2989D1E9A76C}"/>
              </a:ext>
            </a:extLst>
          </p:cNvPr>
          <p:cNvCxnSpPr>
            <a:cxnSpLocks/>
          </p:cNvCxnSpPr>
          <p:nvPr/>
        </p:nvCxnSpPr>
        <p:spPr>
          <a:xfrm flipV="1">
            <a:off x="6120611" y="3942607"/>
            <a:ext cx="949367" cy="58925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16F9B65-63C9-417A-ACEF-9C8EA11B77C1}"/>
              </a:ext>
            </a:extLst>
          </p:cNvPr>
          <p:cNvSpPr/>
          <p:nvPr/>
        </p:nvSpPr>
        <p:spPr>
          <a:xfrm>
            <a:off x="7069977" y="3469743"/>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5" name="直接箭头连接符 54">
            <a:extLst>
              <a:ext uri="{FF2B5EF4-FFF2-40B4-BE49-F238E27FC236}">
                <a16:creationId xmlns:a16="http://schemas.microsoft.com/office/drawing/2014/main" id="{7CD1B228-3AEA-4D6F-AD81-51639A9C7044}"/>
              </a:ext>
            </a:extLst>
          </p:cNvPr>
          <p:cNvCxnSpPr>
            <a:cxnSpLocks/>
            <a:endCxn id="56" idx="2"/>
          </p:cNvCxnSpPr>
          <p:nvPr/>
        </p:nvCxnSpPr>
        <p:spPr>
          <a:xfrm flipV="1">
            <a:off x="6120610" y="4835224"/>
            <a:ext cx="1006074" cy="402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795AFA2C-12DF-4EF3-9595-03BA6CFD114D}"/>
              </a:ext>
            </a:extLst>
          </p:cNvPr>
          <p:cNvSpPr/>
          <p:nvPr/>
        </p:nvSpPr>
        <p:spPr>
          <a:xfrm>
            <a:off x="7126684" y="4506361"/>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59" name="直接箭头连接符 58">
            <a:extLst>
              <a:ext uri="{FF2B5EF4-FFF2-40B4-BE49-F238E27FC236}">
                <a16:creationId xmlns:a16="http://schemas.microsoft.com/office/drawing/2014/main" id="{AA8468A3-B983-4228-96B7-516F3774DF98}"/>
              </a:ext>
            </a:extLst>
          </p:cNvPr>
          <p:cNvCxnSpPr>
            <a:cxnSpLocks/>
          </p:cNvCxnSpPr>
          <p:nvPr/>
        </p:nvCxnSpPr>
        <p:spPr>
          <a:xfrm>
            <a:off x="6081624" y="5142610"/>
            <a:ext cx="1033338" cy="4828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0" name="椭圆 59">
            <a:extLst>
              <a:ext uri="{FF2B5EF4-FFF2-40B4-BE49-F238E27FC236}">
                <a16:creationId xmlns:a16="http://schemas.microsoft.com/office/drawing/2014/main" id="{7CB58689-B40C-423B-8026-4E0F7C056340}"/>
              </a:ext>
            </a:extLst>
          </p:cNvPr>
          <p:cNvSpPr/>
          <p:nvPr/>
        </p:nvSpPr>
        <p:spPr>
          <a:xfrm>
            <a:off x="7102770" y="5476695"/>
            <a:ext cx="518400" cy="657727"/>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7928EF5-1121-40F8-B3E8-73630DF05CC7}"/>
                  </a:ext>
                </a:extLst>
              </p:cNvPr>
              <p:cNvSpPr/>
              <p:nvPr/>
            </p:nvSpPr>
            <p:spPr>
              <a:xfrm>
                <a:off x="635001" y="991929"/>
                <a:ext cx="8449733" cy="156004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神经元是深度学习模型中基本单位，可以如下刻画神经元功</a:t>
                </a:r>
                <a:r>
                  <a:rPr lang="zh-CN" altLang="en-US" b="1">
                    <a:latin typeface="Times New Roman" panose="02020603050405020304" pitchFamily="18" charset="0"/>
                    <a:ea typeface="楷体" panose="02010609060101010101" pitchFamily="49" charset="-122"/>
                    <a:cs typeface="Times New Roman" panose="02020603050405020304" pitchFamily="18" charset="0"/>
                  </a:rPr>
                  <a:t>能：</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对相邻前向神经元输入信息进行加权累加：</a:t>
                </a:r>
                <a14:m>
                  <m:oMath xmlns:m="http://schemas.openxmlformats.org/officeDocument/2006/math">
                    <m:r>
                      <a:rPr lang="en-US" altLang="zh-CN" b="1" i="1" smtClean="0">
                        <a:latin typeface="Cambria Math" panose="02040503050406030204" pitchFamily="18" charset="0"/>
                      </a:rPr>
                      <m:t>𝑰𝒏</m:t>
                    </m:r>
                    <m:r>
                      <a:rPr lang="en-US" altLang="zh-CN" b="1" i="1" smtClean="0">
                        <a:latin typeface="Cambria Math" panose="02040503050406030204" pitchFamily="18" charset="0"/>
                      </a:rPr>
                      <m:t>= </m:t>
                    </m:r>
                    <m:nary>
                      <m:naryPr>
                        <m:chr m:val="∑"/>
                        <m:limLoc m:val="subSup"/>
                        <m:ctrlPr>
                          <a:rPr lang="en-US" altLang="zh-CN" b="1" i="1">
                            <a:latin typeface="Cambria Math" panose="02040503050406030204" pitchFamily="18" charset="0"/>
                          </a:rPr>
                        </m:ctrlPr>
                      </m:naryPr>
                      <m:sub>
                        <m:r>
                          <m:rPr>
                            <m:brk m:alnAt="25"/>
                          </m:rPr>
                          <a:rPr lang="en-US" altLang="zh-CN" b="1" i="1" smtClean="0">
                            <a:latin typeface="Cambria Math" panose="02040503050406030204" pitchFamily="18" charset="0"/>
                          </a:rPr>
                          <m:t>𝒊</m:t>
                        </m:r>
                        <m:r>
                          <a:rPr lang="en-US" altLang="zh-CN" b="1" i="1" smtClean="0">
                            <a:latin typeface="Cambria Math" panose="02040503050406030204" pitchFamily="18" charset="0"/>
                          </a:rPr>
                          <m:t>=</m:t>
                        </m:r>
                        <m:r>
                          <a:rPr lang="en-US" altLang="zh-CN" b="1" i="1" smtClean="0">
                            <a:latin typeface="Cambria Math" panose="02040503050406030204" pitchFamily="18" charset="0"/>
                          </a:rPr>
                          <m:t>𝟏</m:t>
                        </m:r>
                      </m:sub>
                      <m:sup>
                        <m:r>
                          <a:rPr lang="en-US" altLang="zh-CN" b="1" i="1" smtClean="0">
                            <a:latin typeface="Cambria Math" panose="02040503050406030204" pitchFamily="18" charset="0"/>
                          </a:rPr>
                          <m:t>𝒏</m:t>
                        </m:r>
                      </m:sup>
                      <m:e>
                        <m:sSub>
                          <m:sSubPr>
                            <m:ctrlPr>
                              <a:rPr lang="en-US" altLang="zh-CN" b="1" i="1">
                                <a:latin typeface="Cambria Math" panose="02040503050406030204" pitchFamily="18" charset="0"/>
                              </a:rPr>
                            </m:ctrlPr>
                          </m:sSubPr>
                          <m:e>
                            <m:sSub>
                              <m:sSubPr>
                                <m:ctrlPr>
                                  <a:rPr lang="en-US" altLang="zh-CN" b="1" i="1">
                                    <a:latin typeface="Cambria Math" panose="02040503050406030204" pitchFamily="18" charset="0"/>
                                  </a:rPr>
                                </m:ctrlPr>
                              </m:sSubPr>
                              <m:e>
                                <m:r>
                                  <a:rPr lang="en-US" altLang="zh-CN" b="1" i="1" smtClean="0">
                                    <a:latin typeface="Cambria Math" panose="02040503050406030204" pitchFamily="18" charset="0"/>
                                  </a:rPr>
                                  <m:t>𝒘</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𝒊</m:t>
                            </m:r>
                          </m:sub>
                        </m:sSub>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对累加结果进行非线性变换（通过激活函数）：</a:t>
                </a:r>
                <a14:m>
                  <m:oMath xmlns:m="http://schemas.openxmlformats.org/officeDocument/2006/math">
                    <m:r>
                      <a:rPr lang="en-US" altLang="zh-CN" b="1" i="1" dirty="0" smtClean="0">
                        <a:latin typeface="Cambria Math" panose="02040503050406030204" pitchFamily="18" charset="0"/>
                      </a:rPr>
                      <m:t>𝒈</m:t>
                    </m:r>
                    <m:d>
                      <m:dPr>
                        <m:ctrlPr>
                          <a:rPr lang="en-US" altLang="zh-CN" b="1" i="1" dirty="0">
                            <a:latin typeface="Cambria Math" panose="02040503050406030204" pitchFamily="18" charset="0"/>
                          </a:rPr>
                        </m:ctrlPr>
                      </m:dPr>
                      <m:e>
                        <m:r>
                          <a:rPr lang="en-US" altLang="zh-CN" b="1" i="1" dirty="0" smtClean="0">
                            <a:latin typeface="Cambria Math" panose="02040503050406030204" pitchFamily="18" charset="0"/>
                          </a:rPr>
                          <m:t>𝒙</m:t>
                        </m:r>
                      </m:e>
                    </m:d>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800100" lvl="1" indent="-342900">
                  <a:lnSpc>
                    <a:spcPct val="150000"/>
                  </a:lnSpc>
                  <a:buFont typeface="+mj-lt"/>
                  <a:buAutoNum type="arabicPeriod"/>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神经元的输出：</a:t>
                </a:r>
                <a14:m>
                  <m:oMath xmlns:m="http://schemas.openxmlformats.org/officeDocument/2006/math">
                    <m:r>
                      <a:rPr lang="en-US" altLang="zh-CN" b="1" i="1" smtClean="0">
                        <a:latin typeface="Cambria Math" panose="02040503050406030204" pitchFamily="18" charset="0"/>
                      </a:rPr>
                      <m:t>𝑶𝒖𝒕</m:t>
                    </m:r>
                    <m:r>
                      <a:rPr lang="en-US" altLang="zh-CN" b="1" i="1" smtClean="0">
                        <a:latin typeface="Cambria Math" panose="02040503050406030204" pitchFamily="18" charset="0"/>
                      </a:rPr>
                      <m:t>=</m:t>
                    </m:r>
                    <m:r>
                      <a:rPr lang="en-US" altLang="zh-CN" b="1" i="1" smtClean="0">
                        <a:latin typeface="Cambria Math" panose="02040503050406030204" pitchFamily="18" charset="0"/>
                      </a:rPr>
                      <m:t>𝒈</m:t>
                    </m:r>
                    <m:r>
                      <a:rPr lang="en-US" altLang="zh-CN" b="1" i="1" smtClean="0">
                        <a:latin typeface="Cambria Math" panose="02040503050406030204" pitchFamily="18" charset="0"/>
                      </a:rPr>
                      <m:t>(</m:t>
                    </m:r>
                    <m:r>
                      <a:rPr lang="en-US" altLang="zh-CN" b="1" i="1" smtClean="0">
                        <a:latin typeface="Cambria Math" panose="02040503050406030204" pitchFamily="18" charset="0"/>
                      </a:rPr>
                      <m:t>𝑰𝒏</m:t>
                    </m:r>
                    <m:r>
                      <a:rPr lang="en-US" altLang="zh-CN" b="1" i="1" smtClean="0">
                        <a:latin typeface="Cambria Math" panose="02040503050406030204" pitchFamily="18" charset="0"/>
                      </a:rPr>
                      <m:t>)</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5" name="矩形 64">
                <a:extLst>
                  <a:ext uri="{FF2B5EF4-FFF2-40B4-BE49-F238E27FC236}">
                    <a16:creationId xmlns:a16="http://schemas.microsoft.com/office/drawing/2014/main" id="{47928EF5-1121-40F8-B3E8-73630DF05CC7}"/>
                  </a:ext>
                </a:extLst>
              </p:cNvPr>
              <p:cNvSpPr>
                <a:spLocks noRot="1" noChangeAspect="1" noMove="1" noResize="1" noEditPoints="1" noAdjustHandles="1" noChangeArrowheads="1" noChangeShapeType="1" noTextEdit="1"/>
              </p:cNvSpPr>
              <p:nvPr/>
            </p:nvSpPr>
            <p:spPr>
              <a:xfrm>
                <a:off x="635001" y="991929"/>
                <a:ext cx="8449733" cy="1560042"/>
              </a:xfrm>
              <a:prstGeom prst="rect">
                <a:avLst/>
              </a:prstGeom>
              <a:blipFill>
                <a:blip r:embed="rId11"/>
                <a:stretch>
                  <a:fillRect l="-577" t="-4688" b="-4688"/>
                </a:stretch>
              </a:blipFill>
            </p:spPr>
            <p:txBody>
              <a:bodyPr/>
              <a:lstStyle/>
              <a:p>
                <a:r>
                  <a:rPr lang="zh-CN" altLang="en-US">
                    <a:noFill/>
                  </a:rPr>
                  <a:t> </a:t>
                </a:r>
              </a:p>
            </p:txBody>
          </p:sp>
        </mc:Fallback>
      </mc:AlternateContent>
      <p:sp>
        <p:nvSpPr>
          <p:cNvPr id="23" name="云形标注 22"/>
          <p:cNvSpPr/>
          <p:nvPr/>
        </p:nvSpPr>
        <p:spPr>
          <a:xfrm>
            <a:off x="6745996" y="1988534"/>
            <a:ext cx="2267938" cy="1291764"/>
          </a:xfrm>
          <a:prstGeom prst="cloudCallout">
            <a:avLst>
              <a:gd name="adj1" fmla="val -66827"/>
              <a:gd name="adj2" fmla="val 71863"/>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神经元越多、非线性映射越复杂</a:t>
            </a:r>
          </a:p>
        </p:txBody>
      </p:sp>
    </p:spTree>
    <p:extLst>
      <p:ext uri="{BB962C8B-B14F-4D97-AF65-F5344CB8AC3E}">
        <p14:creationId xmlns:p14="http://schemas.microsoft.com/office/powerpoint/2010/main" val="40760143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损失函数</a:t>
            </a:r>
          </a:p>
        </p:txBody>
      </p:sp>
      <p:sp>
        <p:nvSpPr>
          <p:cNvPr id="2" name="矩形 1">
            <a:extLst>
              <a:ext uri="{FF2B5EF4-FFF2-40B4-BE49-F238E27FC236}">
                <a16:creationId xmlns:a16="http://schemas.microsoft.com/office/drawing/2014/main" id="{01632B17-D780-4A4F-9CDC-322E4FC61B0C}"/>
              </a:ext>
            </a:extLst>
          </p:cNvPr>
          <p:cNvSpPr/>
          <p:nvPr/>
        </p:nvSpPr>
        <p:spPr>
          <a:xfrm>
            <a:off x="412784" y="1312980"/>
            <a:ext cx="8083720" cy="4091376"/>
          </a:xfrm>
          <a:prstGeom prst="rect">
            <a:avLst/>
          </a:prstGeom>
        </p:spPr>
        <p:txBody>
          <a:bodyPr wrap="square">
            <a:spAutoFit/>
          </a:bodyPr>
          <a:lstStyle/>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Loss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）又称为代价函数（</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Cost Function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用来计算模型预测值与真实值之间的误差。损失函数是神经网络设计中的一个重要组成部分。通过定义与任务相关的良好损失函数，在训练过程中可根据损失函数来计算神经网络的误差大小，进而优化神经网络参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两种最常用损失函数：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交叉熵损失函数</a:t>
            </a:r>
          </a:p>
          <a:p>
            <a:pPr algn="just">
              <a:lnSpc>
                <a:spcPct val="15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40800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462844" y="1328549"/>
            <a:ext cx="8274678" cy="461665"/>
          </a:xfrm>
          <a:prstGeom prst="rect">
            <a:avLst/>
          </a:prstGeom>
          <a:noFill/>
        </p:spPr>
        <p:txBody>
          <a:bodyPr wrap="square">
            <a:spAutoFit/>
          </a:bodyPr>
          <a:lstStyle/>
          <a:p>
            <a:r>
              <a:rPr lang="zh-CN" altLang="zh-CN" sz="2400" b="1" dirty="0">
                <a:solidFill>
                  <a:srgbClr val="0070C0"/>
                </a:solidFill>
                <a:effectLst/>
                <a:latin typeface="Times New Roman" panose="02020603050405020304" pitchFamily="18" charset="0"/>
                <a:ea typeface="华文楷体" panose="02010600040101010101" pitchFamily="2" charset="-122"/>
                <a:cs typeface="Times New Roman" panose="02020603050405020304" pitchFamily="18" charset="0"/>
              </a:rPr>
              <a:t>均方误差损失函数</a:t>
            </a:r>
            <a:endParaRPr lang="zh-CN" altLang="en-US" sz="2400" b="1" dirty="0">
              <a:solidFill>
                <a:srgbClr val="0070C0"/>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8915C5D-2B44-44C7-B3BC-461D9DC07BCC}"/>
                  </a:ext>
                </a:extLst>
              </p:cNvPr>
              <p:cNvSpPr/>
              <p:nvPr/>
            </p:nvSpPr>
            <p:spPr>
              <a:xfrm>
                <a:off x="462844" y="2175158"/>
                <a:ext cx="8216621" cy="232717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均方误差损失函数通过计算预测值和实际值之间距离（即误差）的平方来衡量模型优劣。假设有</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，每个训练数据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，模型对</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的预测值为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。该模型在</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个训练数据下所产生的均方误差损失可定义如下：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MSE</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den>
                      </m:f>
                      <m:nary>
                        <m:naryPr>
                          <m:chr m:val="∑"/>
                          <m:limLoc m:val="subSup"/>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C8915C5D-2B44-44C7-B3BC-461D9DC07BCC}"/>
                  </a:ext>
                </a:extLst>
              </p:cNvPr>
              <p:cNvSpPr>
                <a:spLocks noRot="1" noChangeAspect="1" noMove="1" noResize="1" noEditPoints="1" noAdjustHandles="1" noChangeArrowheads="1" noChangeShapeType="1" noTextEdit="1"/>
              </p:cNvSpPr>
              <p:nvPr/>
            </p:nvSpPr>
            <p:spPr>
              <a:xfrm>
                <a:off x="462844" y="2175158"/>
                <a:ext cx="8216621" cy="2327176"/>
              </a:xfrm>
              <a:prstGeom prst="rect">
                <a:avLst/>
              </a:prstGeom>
              <a:blipFill>
                <a:blip r:embed="rId2"/>
                <a:stretch>
                  <a:fillRect l="-668" r="-5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21098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63453" y="1050253"/>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739F53D-C11D-4290-A06C-C86B96FC1E37}"/>
                  </a:ext>
                </a:extLst>
              </p:cNvPr>
              <p:cNvSpPr/>
              <p:nvPr/>
            </p:nvSpPr>
            <p:spPr>
              <a:xfrm>
                <a:off x="462844" y="1762892"/>
                <a:ext cx="8317396" cy="4345677"/>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cross entropy</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）是信息论中的重要概念，主要用来度量两个概率分布间的差异。</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是样本</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分类的真实概率、</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是模型预测概率，通过</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来表示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的交叉熵可如下计算：</a:t>
                </a: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H</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endParaRPr lang="en-US" altLang="zh-CN"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交叉熵刻画了两个概率分布之间的距离，旨在描绘通过概率分布</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来表达概率分布</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的困难程度。根据公式不难理解，两个概率分布</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越接近，交叉熵越小。也就是说，预测类别分布概率与实际类别分布概率之间的差距越小，交叉熵就越小。</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3739F53D-C11D-4290-A06C-C86B96FC1E37}"/>
                  </a:ext>
                </a:extLst>
              </p:cNvPr>
              <p:cNvSpPr>
                <a:spLocks noRot="1" noChangeAspect="1" noMove="1" noResize="1" noEditPoints="1" noAdjustHandles="1" noChangeArrowheads="1" noChangeShapeType="1" noTextEdit="1"/>
              </p:cNvSpPr>
              <p:nvPr/>
            </p:nvSpPr>
            <p:spPr>
              <a:xfrm>
                <a:off x="462844" y="1762892"/>
                <a:ext cx="8317396" cy="4345677"/>
              </a:xfrm>
              <a:prstGeom prst="rect">
                <a:avLst/>
              </a:prstGeom>
              <a:blipFill>
                <a:blip r:embed="rId2"/>
                <a:stretch>
                  <a:fillRect l="-660" r="-3299" b="-14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50359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63453" y="1050253"/>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5" name="矩形 4">
            <a:extLst>
              <a:ext uri="{FF2B5EF4-FFF2-40B4-BE49-F238E27FC236}">
                <a16:creationId xmlns:a16="http://schemas.microsoft.com/office/drawing/2014/main" id="{624943E1-5DD3-4D84-945E-E6FF1AE83B16}"/>
              </a:ext>
            </a:extLst>
          </p:cNvPr>
          <p:cNvSpPr/>
          <p:nvPr/>
        </p:nvSpPr>
        <p:spPr>
          <a:xfrm>
            <a:off x="612107" y="1626896"/>
            <a:ext cx="7777369" cy="881460"/>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这里以一个例子来说明这个事实，假设模型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和模型</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分别对三个分别属于类别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2</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的样本进行分类，得到了如</a:t>
            </a:r>
            <a:r>
              <a:rPr lang="zh-CN" altLang="en-US" kern="100" dirty="0">
                <a:latin typeface="Times New Roman" panose="02020603050405020304" pitchFamily="18" charset="0"/>
                <a:ea typeface="华文楷体" panose="02010600040101010101" pitchFamily="2" charset="-122"/>
                <a:cs typeface="Times New Roman" panose="02020603050405020304" pitchFamily="18" charset="0"/>
              </a:rPr>
              <a:t>下表</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所示分类结果。</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D56DF192-39B3-4C62-B14D-58D1B8DBDA29}"/>
              </a:ext>
            </a:extLst>
          </p:cNvPr>
          <p:cNvGraphicFramePr>
            <a:graphicFrameLocks noGrp="1"/>
          </p:cNvGraphicFramePr>
          <p:nvPr>
            <p:extLst>
              <p:ext uri="{D42A27DB-BD31-4B8C-83A1-F6EECF244321}">
                <p14:modId xmlns:p14="http://schemas.microsoft.com/office/powerpoint/2010/main" val="73983624"/>
              </p:ext>
            </p:extLst>
          </p:nvPr>
        </p:nvGraphicFramePr>
        <p:xfrm>
          <a:off x="2036900" y="2747659"/>
          <a:ext cx="5000625" cy="1612043"/>
        </p:xfrm>
        <a:graphic>
          <a:graphicData uri="http://schemas.openxmlformats.org/drawingml/2006/table">
            <a:tbl>
              <a:tblPr firstRow="1" firstCol="1" bandRow="1">
                <a:tableStyleId>{5C22544A-7EE6-4342-B048-85BDC9FD1C3A}</a:tableStyleId>
              </a:tblPr>
              <a:tblGrid>
                <a:gridCol w="1169670">
                  <a:extLst>
                    <a:ext uri="{9D8B030D-6E8A-4147-A177-3AD203B41FA5}">
                      <a16:colId xmlns:a16="http://schemas.microsoft.com/office/drawing/2014/main" val="3200329366"/>
                    </a:ext>
                  </a:extLst>
                </a:gridCol>
                <a:gridCol w="1196975">
                  <a:extLst>
                    <a:ext uri="{9D8B030D-6E8A-4147-A177-3AD203B41FA5}">
                      <a16:colId xmlns:a16="http://schemas.microsoft.com/office/drawing/2014/main" val="417606968"/>
                    </a:ext>
                  </a:extLst>
                </a:gridCol>
                <a:gridCol w="1316990">
                  <a:extLst>
                    <a:ext uri="{9D8B030D-6E8A-4147-A177-3AD203B41FA5}">
                      <a16:colId xmlns:a16="http://schemas.microsoft.com/office/drawing/2014/main" val="46064079"/>
                    </a:ext>
                  </a:extLst>
                </a:gridCol>
                <a:gridCol w="1316990">
                  <a:extLst>
                    <a:ext uri="{9D8B030D-6E8A-4147-A177-3AD203B41FA5}">
                      <a16:colId xmlns:a16="http://schemas.microsoft.com/office/drawing/2014/main" val="2613176757"/>
                    </a:ext>
                  </a:extLst>
                </a:gridCol>
              </a:tblGrid>
              <a:tr h="400502">
                <a:tc>
                  <a:txBody>
                    <a:bodyPr/>
                    <a:lstStyle/>
                    <a:p>
                      <a:pPr algn="ctr">
                        <a:lnSpc>
                          <a:spcPct val="150000"/>
                        </a:lnSpc>
                        <a:spcAft>
                          <a:spcPts val="0"/>
                        </a:spcAft>
                      </a:pPr>
                      <a:r>
                        <a:rPr lang="zh-CN" sz="1050" kern="0">
                          <a:effectLst/>
                        </a:rPr>
                        <a:t>样本</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050" kern="0">
                          <a:effectLst/>
                        </a:rPr>
                        <a:t>真实值</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050" kern="0">
                          <a:effectLst/>
                        </a:rPr>
                        <a:t>模型</a:t>
                      </a:r>
                      <a:r>
                        <a:rPr lang="en-US" sz="1050" kern="0">
                          <a:effectLst/>
                        </a:rPr>
                        <a:t>1</a:t>
                      </a:r>
                      <a:r>
                        <a:rPr lang="zh-CN" sz="1050" kern="0">
                          <a:effectLst/>
                        </a:rPr>
                        <a:t>预测结果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050" kern="0">
                          <a:effectLst/>
                        </a:rPr>
                        <a:t>模型</a:t>
                      </a:r>
                      <a:r>
                        <a:rPr lang="en-US" sz="1050" kern="0">
                          <a:effectLst/>
                        </a:rPr>
                        <a:t>2</a:t>
                      </a:r>
                      <a:r>
                        <a:rPr lang="zh-CN" sz="1050" kern="0">
                          <a:effectLst/>
                        </a:rPr>
                        <a:t>预测结果</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80846225"/>
                  </a:ext>
                </a:extLst>
              </a:tr>
              <a:tr h="403847">
                <a:tc>
                  <a:txBody>
                    <a:bodyPr/>
                    <a:lstStyle/>
                    <a:p>
                      <a:pPr algn="ctr">
                        <a:lnSpc>
                          <a:spcPct val="150000"/>
                        </a:lnSpc>
                        <a:spcAft>
                          <a:spcPts val="0"/>
                        </a:spcAft>
                      </a:pPr>
                      <a:r>
                        <a:rPr lang="zh-CN" sz="1050" kern="0">
                          <a:effectLst/>
                        </a:rPr>
                        <a:t>样本</a:t>
                      </a:r>
                      <a:r>
                        <a:rPr lang="en-US" sz="1050" kern="0">
                          <a:effectLst/>
                        </a:rPr>
                        <a:t>1</a:t>
                      </a:r>
                      <a:r>
                        <a:rPr lang="zh-CN" sz="1050" kern="0">
                          <a:effectLst/>
                        </a:rPr>
                        <a:t>（类别</a:t>
                      </a:r>
                      <a:r>
                        <a:rPr lang="en-US" sz="1050" kern="0">
                          <a:effectLst/>
                        </a:rPr>
                        <a:t>1</a:t>
                      </a:r>
                      <a:r>
                        <a:rPr lang="zh-CN" sz="1050" kern="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rPr>
                        <a:t>0 0 1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0.3 0.3 0.4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0.1 0.2 0.7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17315017"/>
                  </a:ext>
                </a:extLst>
              </a:tr>
              <a:tr h="403847">
                <a:tc>
                  <a:txBody>
                    <a:bodyPr/>
                    <a:lstStyle/>
                    <a:p>
                      <a:pPr algn="ctr">
                        <a:lnSpc>
                          <a:spcPct val="150000"/>
                        </a:lnSpc>
                        <a:spcAft>
                          <a:spcPts val="0"/>
                        </a:spcAft>
                      </a:pPr>
                      <a:r>
                        <a:rPr lang="zh-CN" sz="1050" kern="0">
                          <a:effectLst/>
                        </a:rPr>
                        <a:t>样本</a:t>
                      </a:r>
                      <a:r>
                        <a:rPr lang="en-US" sz="1050" kern="0">
                          <a:effectLst/>
                        </a:rPr>
                        <a:t>2</a:t>
                      </a:r>
                      <a:r>
                        <a:rPr lang="zh-CN" sz="1050" kern="0">
                          <a:effectLst/>
                        </a:rPr>
                        <a:t>（类别</a:t>
                      </a:r>
                      <a:r>
                        <a:rPr lang="en-US" sz="1050" kern="0">
                          <a:effectLst/>
                        </a:rPr>
                        <a:t>2</a:t>
                      </a:r>
                      <a:r>
                        <a:rPr lang="zh-CN" sz="1050" kern="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0 1 0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0.3 0.4 0.3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0.1 0.7 0.2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13986382"/>
                  </a:ext>
                </a:extLst>
              </a:tr>
              <a:tr h="403847">
                <a:tc>
                  <a:txBody>
                    <a:bodyPr/>
                    <a:lstStyle/>
                    <a:p>
                      <a:pPr algn="ctr">
                        <a:lnSpc>
                          <a:spcPct val="150000"/>
                        </a:lnSpc>
                        <a:spcAft>
                          <a:spcPts val="0"/>
                        </a:spcAft>
                      </a:pPr>
                      <a:r>
                        <a:rPr lang="zh-CN" sz="1050" kern="0">
                          <a:effectLst/>
                        </a:rPr>
                        <a:t>样本</a:t>
                      </a:r>
                      <a:r>
                        <a:rPr lang="en-US" sz="1050" kern="0">
                          <a:effectLst/>
                        </a:rPr>
                        <a:t>3</a:t>
                      </a:r>
                      <a:r>
                        <a:rPr lang="zh-CN" sz="1050" kern="0">
                          <a:effectLst/>
                        </a:rPr>
                        <a:t>（类别</a:t>
                      </a:r>
                      <a:r>
                        <a:rPr lang="en-US" sz="1050" kern="0">
                          <a:effectLst/>
                        </a:rPr>
                        <a:t>3</a:t>
                      </a:r>
                      <a:r>
                        <a:rPr lang="zh-CN" sz="1050" kern="0">
                          <a:effectLst/>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1 0 0</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a:effectLst/>
                        </a:rPr>
                        <a:t>0.1 0.2 0.7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0"/>
                        </a:spcAft>
                      </a:pPr>
                      <a:r>
                        <a:rPr lang="en-US" sz="1050" kern="0" dirty="0">
                          <a:effectLst/>
                        </a:rPr>
                        <a:t>0.3 0.4 0.3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4402923"/>
                  </a:ext>
                </a:extLst>
              </a:tr>
            </a:tbl>
          </a:graphicData>
        </a:graphic>
      </p:graphicFrame>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F10AA41D-B0A8-4BDD-9AD9-7EE05566D1E0}"/>
                  </a:ext>
                </a:extLst>
              </p:cNvPr>
              <p:cNvSpPr/>
              <p:nvPr/>
            </p:nvSpPr>
            <p:spPr>
              <a:xfrm>
                <a:off x="-159026" y="4398919"/>
                <a:ext cx="10232334" cy="2007153"/>
              </a:xfrm>
              <a:prstGeom prst="rect">
                <a:avLst/>
              </a:prstGeom>
            </p:spPr>
            <p:txBody>
              <a:bodyPr wrap="square">
                <a:spAutoFit/>
              </a:bodyPr>
              <a:lstStyle/>
              <a:p>
                <a:pPr indent="266700" algn="just">
                  <a:lnSpc>
                    <a:spcPct val="150000"/>
                  </a:lnSpc>
                  <a:spcAft>
                    <a:spcPts val="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模型</a:t>
                </a:r>
                <a:r>
                  <a:rPr lang="en-US"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在三个样本上的交叉熵损失平均值为：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0.4</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0.4</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0.1</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0.2</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0.7</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3</m:t>
                          </m:r>
                        </m:den>
                      </m:f>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=1.37</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模型</a:t>
                </a:r>
                <a:r>
                  <a:rPr lang="en-US"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在三个样本上的交叉熵损失平均值为：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0.1</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0.2</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0.7</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0.1</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0.7</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0.2</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0.4</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𝑙𝑜𝑔</m:t>
                              </m:r>
                            </m:e>
                            <m: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0.3</m:t>
                              </m:r>
                            </m:sup>
                          </m:sSup>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3</m:t>
                          </m:r>
                        </m:den>
                      </m:f>
                      <m:r>
                        <a:rPr lang="en-US" altLang="zh-CN" sz="1200" i="1" kern="100">
                          <a:effectLst/>
                          <a:latin typeface="Cambria Math" panose="02040503050406030204" pitchFamily="18" charset="0"/>
                          <a:ea typeface="华文楷体" panose="02010600040101010101" pitchFamily="2" charset="-122"/>
                          <a:cs typeface="Times New Roman" panose="02020603050405020304" pitchFamily="18" charset="0"/>
                        </a:rPr>
                        <m:t>=0.63</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可见，交叉熵损失函数准确给出了模型</a:t>
                </a:r>
                <a:r>
                  <a:rPr lang="en-US"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预测性能优于模型</a:t>
                </a:r>
                <a:r>
                  <a:rPr lang="en-US"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预测性能的事实。如果模型预测值与真实值一致，则交叉熵损失为零。</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F10AA41D-B0A8-4BDD-9AD9-7EE05566D1E0}"/>
                  </a:ext>
                </a:extLst>
              </p:cNvPr>
              <p:cNvSpPr>
                <a:spLocks noRot="1" noChangeAspect="1" noMove="1" noResize="1" noEditPoints="1" noAdjustHandles="1" noChangeArrowheads="1" noChangeShapeType="1" noTextEdit="1"/>
              </p:cNvSpPr>
              <p:nvPr/>
            </p:nvSpPr>
            <p:spPr>
              <a:xfrm>
                <a:off x="-159026" y="4398919"/>
                <a:ext cx="10232334" cy="2007153"/>
              </a:xfrm>
              <a:prstGeom prst="rect">
                <a:avLst/>
              </a:prstGeom>
              <a:blipFill>
                <a:blip r:embed="rId2"/>
                <a:stretch>
                  <a:fillRect b="-15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2559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CC83200-155B-4E8D-B8C0-E0EA4FCCCF53}"/>
                  </a:ext>
                </a:extLst>
              </p:cNvPr>
              <p:cNvSpPr/>
              <p:nvPr/>
            </p:nvSpPr>
            <p:spPr>
              <a:xfrm>
                <a:off x="409056" y="1394924"/>
                <a:ext cx="8167102" cy="2323713"/>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假设数据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的类别分布概率为</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的实际类别分布概率。记</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代表模型预测所得类别分布概率。</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那么对于数据</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而言，其实际类别分布概率</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和模型预测类别分布概率</a:t>
                </a:r>
                <a14:m>
                  <m:oMath xmlns:m="http://schemas.openxmlformats.org/officeDocument/2006/math">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的交叉熵损失函数定义为：</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FCC83200-155B-4E8D-B8C0-E0EA4FCCCF53}"/>
                  </a:ext>
                </a:extLst>
              </p:cNvPr>
              <p:cNvSpPr>
                <a:spLocks noRot="1" noChangeAspect="1" noMove="1" noResize="1" noEditPoints="1" noAdjustHandles="1" noChangeArrowheads="1" noChangeShapeType="1" noTextEdit="1"/>
              </p:cNvSpPr>
              <p:nvPr/>
            </p:nvSpPr>
            <p:spPr>
              <a:xfrm>
                <a:off x="409056" y="1394924"/>
                <a:ext cx="8167102" cy="2323713"/>
              </a:xfrm>
              <a:prstGeom prst="rect">
                <a:avLst/>
              </a:prstGeom>
              <a:blipFill>
                <a:blip r:embed="rId2"/>
                <a:stretch>
                  <a:fillRect l="-597" r="-672"/>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1F2D017F-1C2B-4FB0-AE2A-AA4D607F5C94}"/>
              </a:ext>
            </a:extLst>
          </p:cNvPr>
          <p:cNvPicPr/>
          <p:nvPr/>
        </p:nvPicPr>
        <p:blipFill>
          <a:blip r:embed="rId3"/>
          <a:stretch>
            <a:fillRect/>
          </a:stretch>
        </p:blipFill>
        <p:spPr>
          <a:xfrm>
            <a:off x="2087773" y="3772859"/>
            <a:ext cx="4968453" cy="2181571"/>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AD1D01A-DD15-4461-B258-1A00AE04760F}"/>
                  </a:ext>
                </a:extLst>
              </p:cNvPr>
              <p:cNvSpPr/>
              <p:nvPr/>
            </p:nvSpPr>
            <p:spPr>
              <a:xfrm>
                <a:off x="1638096" y="5924741"/>
                <a:ext cx="6982691" cy="465961"/>
              </a:xfrm>
              <a:prstGeom prst="rect">
                <a:avLst/>
              </a:prstGeom>
            </p:spPr>
            <p:txBody>
              <a:bodyPr wrap="squar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6.3  </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三类分类问题中输入</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的交叉熵损失示意图（</a:t>
                </a:r>
                <a14:m>
                  <m:oMath xmlns:m="http://schemas.openxmlformats.org/officeDocument/2006/math">
                    <m:r>
                      <a:rPr lang="en-US" altLang="zh-CN" b="1" i="1" kern="100">
                        <a:latin typeface="Cambria Math" panose="02040503050406030204" pitchFamily="18" charset="0"/>
                        <a:ea typeface="Cambria Math" panose="02040503050406030204" pitchFamily="18" charset="0"/>
                        <a:cs typeface="Times New Roman" panose="02020603050405020304" pitchFamily="18" charset="0"/>
                      </a:rPr>
                      <m:t>𝒙</m:t>
                    </m:r>
                  </m:oMath>
                </a14:m>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属于第一类）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AD1D01A-DD15-4461-B258-1A00AE04760F}"/>
                  </a:ext>
                </a:extLst>
              </p:cNvPr>
              <p:cNvSpPr>
                <a:spLocks noRot="1" noChangeAspect="1" noMove="1" noResize="1" noEditPoints="1" noAdjustHandles="1" noChangeArrowheads="1" noChangeShapeType="1" noTextEdit="1"/>
              </p:cNvSpPr>
              <p:nvPr/>
            </p:nvSpPr>
            <p:spPr>
              <a:xfrm>
                <a:off x="1638096" y="5924741"/>
                <a:ext cx="6982691" cy="465961"/>
              </a:xfrm>
              <a:prstGeom prst="rect">
                <a:avLst/>
              </a:prstGeom>
              <a:blipFill>
                <a:blip r:embed="rId4"/>
                <a:stretch>
                  <a:fillRect b="-22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6205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BD42795-CDDB-4B44-BF03-F078B96CDCD6}"/>
                  </a:ext>
                </a:extLst>
              </p:cNvPr>
              <p:cNvSpPr/>
              <p:nvPr/>
            </p:nvSpPr>
            <p:spPr>
              <a:xfrm>
                <a:off x="301481" y="1676316"/>
                <a:ext cx="8274677" cy="3789948"/>
              </a:xfrm>
              <a:prstGeom prst="rect">
                <a:avLst/>
              </a:prstGeom>
            </p:spPr>
            <p:txBody>
              <a:bodyPr wrap="square">
                <a:spAutoFit/>
              </a:bodyPr>
              <a:lstStyle/>
              <a:p>
                <a:pPr indent="266700" algn="just">
                  <a:lnSpc>
                    <a:spcPct val="150000"/>
                  </a:lnSpc>
                  <a:spcAft>
                    <a:spcPts val="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很显然，一个良好的神经网络要尽量保证对于每一个输入数据，神经网络所预测类别分布概率与实际类别分布概率之间的差距越小越好，即交叉熵越小越好。于是，可将交叉熵作为损失函数来训练神经网络。</a:t>
                </a:r>
                <a:endParaRPr lang="en-US" altLang="zh-CN" sz="14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0"/>
                  </a:spcAft>
                </a:pPr>
                <a:r>
                  <a:rPr lang="zh-CN" altLang="en-US" dirty="0">
                    <a:latin typeface="Times New Roman" panose="02020603050405020304" pitchFamily="18" charset="0"/>
                    <a:ea typeface="华文楷体" panose="02010600040101010101" pitchFamily="2" charset="-122"/>
                  </a:rPr>
                  <a:t>图</a:t>
                </a:r>
                <a:r>
                  <a:rPr lang="en-US" altLang="zh-CN" dirty="0">
                    <a:latin typeface="Times New Roman" panose="02020603050405020304" pitchFamily="18" charset="0"/>
                    <a:ea typeface="华文楷体" panose="02010600040101010101" pitchFamily="2" charset="-122"/>
                  </a:rPr>
                  <a:t>6.3</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给出了一个三个类别分类的例子。由于输入数据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属于类别</a:t>
                </a:r>
                <a:r>
                  <a:rPr lang="en-US" altLang="zh-CN" dirty="0">
                    <a:latin typeface="Times New Roman" panose="02020603050405020304" pitchFamily="18" charset="0"/>
                    <a:ea typeface="华文楷体" panose="02010600040101010101" pitchFamily="2" charset="-122"/>
                  </a:rPr>
                  <a:t>1</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，因此其实际类别概率分布值为</a:t>
                </a:r>
                <a14:m>
                  <m:oMath xmlns:m="http://schemas.openxmlformats.org/officeDocument/2006/math">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y</m:t>
                    </m:r>
                    <m:r>
                      <a:rPr lang="en-US" altLang="zh-CN">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)=(1,0,0)</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。经过神经网络的变换，得到了输入数据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相对于三个类别的预测中间值</a:t>
                </a:r>
                <a:r>
                  <a:rPr lang="zh-CN" altLang="zh-CN" dirty="0">
                    <a:ea typeface="Times New Roman" panose="02020603050405020304" pitchFamily="18" charset="0"/>
                  </a:rPr>
                  <a:t> </a:t>
                </a:r>
                <a:r>
                  <a:rPr lang="en-US" altLang="zh-CN" dirty="0">
                    <a:ea typeface="Times New Roman" panose="02020603050405020304" pitchFamily="18" charset="0"/>
                  </a:rPr>
                  <a:t>(</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。然后，经过</a:t>
                </a:r>
                <a:r>
                  <a:rPr lang="en-US" altLang="zh-CN" dirty="0" err="1">
                    <a:latin typeface="Times New Roman" panose="02020603050405020304" pitchFamily="18" charset="0"/>
                    <a:ea typeface="华文楷体" panose="02010600040101010101" pitchFamily="2" charset="-122"/>
                  </a:rPr>
                  <a:t>Softmax</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函数映射，得到神经网络所预测的输入数据</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的类别分布概率</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acc>
                    <m:r>
                      <a:rPr lang="en-US" altLang="zh-CN" i="1">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r>
                      <a:rPr lang="en-US" altLang="zh-CN" i="1">
                        <a:latin typeface="Cambria Math" panose="02040503050406030204" pitchFamily="18" charset="0"/>
                        <a:ea typeface="Cambria Math" panose="02040503050406030204" pitchFamily="18" charset="0"/>
                        <a:cs typeface="Times New Roman" panose="02020603050405020304" pitchFamily="18" charset="0"/>
                      </a:rPr>
                      <m:t>,</m:t>
                    </m:r>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。根据前面的介绍，</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dirty="0">
                    <a:latin typeface="Times New Roman" panose="02020603050405020304" pitchFamily="18" charset="0"/>
                    <a:ea typeface="华文楷体" panose="02010600040101010101" pitchFamily="2" charset="-122"/>
                  </a:rPr>
                  <a:t>(</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0,1</m:t>
                    </m:r>
                  </m:oMath>
                </a14:m>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范围之间的一个概率值。由于样本</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属于第一个类别，因此希望神经网络所预测得到的</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1</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取值要远远大于</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acc>
                      <m:accPr>
                        <m:chr m:val="̂"/>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i="1">
                                <a:latin typeface="Cambria Math" panose="02040503050406030204" pitchFamily="18" charset="0"/>
                                <a:ea typeface="Cambria Math" panose="02040503050406030204" pitchFamily="18" charset="0"/>
                                <a:cs typeface="Times New Roman" panose="02020603050405020304" pitchFamily="18" charset="0"/>
                              </a:rPr>
                              <m:t>3</m:t>
                            </m:r>
                          </m:sub>
                        </m:sSub>
                      </m:e>
                    </m:acc>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的取值。</a:t>
                </a:r>
                <a:endParaRPr lang="zh-CN" altLang="en-US" dirty="0"/>
              </a:p>
            </p:txBody>
          </p:sp>
        </mc:Choice>
        <mc:Fallback xmlns="">
          <p:sp>
            <p:nvSpPr>
              <p:cNvPr id="4" name="矩形 3">
                <a:extLst>
                  <a:ext uri="{FF2B5EF4-FFF2-40B4-BE49-F238E27FC236}">
                    <a16:creationId xmlns:a16="http://schemas.microsoft.com/office/drawing/2014/main" id="{0BD42795-CDDB-4B44-BF03-F078B96CDCD6}"/>
                  </a:ext>
                </a:extLst>
              </p:cNvPr>
              <p:cNvSpPr>
                <a:spLocks noRot="1" noChangeAspect="1" noMove="1" noResize="1" noEditPoints="1" noAdjustHandles="1" noChangeArrowheads="1" noChangeShapeType="1" noTextEdit="1"/>
              </p:cNvSpPr>
              <p:nvPr/>
            </p:nvSpPr>
            <p:spPr>
              <a:xfrm>
                <a:off x="301481" y="1676316"/>
                <a:ext cx="8274677" cy="3789948"/>
              </a:xfrm>
              <a:prstGeom prst="rect">
                <a:avLst/>
              </a:prstGeom>
              <a:blipFill>
                <a:blip r:embed="rId2"/>
                <a:stretch>
                  <a:fillRect l="-589" r="-589" b="-1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6584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BE790D6-02A4-41FE-B115-9A83D1FAAF17}"/>
                  </a:ext>
                </a:extLst>
              </p:cNvPr>
              <p:cNvSpPr/>
              <p:nvPr/>
            </p:nvSpPr>
            <p:spPr>
              <a:xfrm>
                <a:off x="61123" y="1752094"/>
                <a:ext cx="3484011" cy="3740576"/>
              </a:xfrm>
              <a:prstGeom prst="rect">
                <a:avLst/>
              </a:prstGeom>
            </p:spPr>
            <p:txBody>
              <a:bodyPr wrap="square">
                <a:spAutoFit/>
              </a:bodyPr>
              <a:lstStyle/>
              <a:p>
                <a:pPr indent="266700" algn="just">
                  <a:lnSpc>
                    <a:spcPct val="150000"/>
                  </a:lnSpc>
                  <a:spcAft>
                    <a:spcPts val="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训练中可利用如下交叉熵损失函数来对模型参数进行优化：</a:t>
                </a:r>
                <a14:m>
                  <m:oMath xmlns:m="http://schemas.openxmlformats.org/officeDocument/2006/math">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cross</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entropy</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e>
                        </m:d>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3</m:t>
                                        </m:r>
                                      </m:sub>
                                    </m:sSub>
                                  </m:e>
                                </m:acc>
                              </m:e>
                            </m:d>
                          </m:e>
                        </m:func>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e>
                    </m:func>
                  </m:oMath>
                </a14:m>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在上式中，</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均为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为</a:t>
                </a:r>
                <a:r>
                  <a:rPr lang="en-US" altLang="zh-CN" sz="13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，因此交叉熵损失函数简化为：</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3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在神经网络训练中，要将输入数据实际的类别概率分布与模型预测的类别概率分布之间的误差（即损失）从输出端向输入端传递，以便来优化模型参数。下面简单介绍根据交叉熵计算得到的误差从</a:t>
                </a:r>
                <a14:m>
                  <m:oMath xmlns:m="http://schemas.openxmlformats.org/officeDocument/2006/math">
                    <m:acc>
                      <m:accPr>
                        <m:chr m:val="̂"/>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传递给</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3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的推导与</a:t>
                </a:r>
                <a14:m>
                  <m:oMath xmlns:m="http://schemas.openxmlformats.org/officeDocument/2006/math">
                    <m:sSub>
                      <m:sSubPr>
                        <m:ctrlPr>
                          <a:rPr lang="zh-CN" altLang="zh-CN" sz="13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3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300" kern="100" dirty="0">
                    <a:latin typeface="Times New Roman" panose="02020603050405020304" pitchFamily="18" charset="0"/>
                    <a:ea typeface="华文楷体" panose="02010600040101010101" pitchFamily="2" charset="-122"/>
                    <a:cs typeface="Times New Roman" panose="02020603050405020304" pitchFamily="18" charset="0"/>
                  </a:rPr>
                  <a:t>相同）的情况。</a:t>
                </a:r>
                <a:endParaRPr lang="zh-CN" altLang="zh-CN" sz="13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8BE790D6-02A4-41FE-B115-9A83D1FAAF17}"/>
                  </a:ext>
                </a:extLst>
              </p:cNvPr>
              <p:cNvSpPr>
                <a:spLocks noRot="1" noChangeAspect="1" noMove="1" noResize="1" noEditPoints="1" noAdjustHandles="1" noChangeArrowheads="1" noChangeShapeType="1" noTextEdit="1"/>
              </p:cNvSpPr>
              <p:nvPr/>
            </p:nvSpPr>
            <p:spPr>
              <a:xfrm>
                <a:off x="61123" y="1752094"/>
                <a:ext cx="3484011" cy="3740576"/>
              </a:xfrm>
              <a:prstGeom prst="rect">
                <a:avLst/>
              </a:prstGeom>
              <a:blipFill>
                <a:blip r:embed="rId2"/>
                <a:stretch>
                  <a:fillRect l="-175" r="-5944" b="-3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D5DD2B5-BCC8-4BEE-B7CE-970A4B2C525E}"/>
                  </a:ext>
                </a:extLst>
              </p:cNvPr>
              <p:cNvSpPr/>
              <p:nvPr/>
            </p:nvSpPr>
            <p:spPr>
              <a:xfrm>
                <a:off x="3743173" y="874230"/>
                <a:ext cx="5400827" cy="5109540"/>
              </a:xfrm>
              <a:prstGeom prst="rect">
                <a:avLst/>
              </a:prstGeom>
            </p:spPr>
            <p:txBody>
              <a:bodyPr wrap="square">
                <a:spAutoFit/>
              </a:bodyPr>
              <a:lstStyle/>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（注意：在推导中应用了</a:t>
                </a:r>
                <a14:m>
                  <m:oMath xmlns:m="http://schemas.openxmlformats.org/officeDocument/2006/math">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p>
                    </m:sSup>
                    <m:r>
                      <a:rPr lang="zh-CN"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𝑣</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𝑢</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等公式）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由于交叉熵损失函数</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e>
                        </m:d>
                      </m:e>
                    </m:fun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求导的结果为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。这说明一旦得到模型预测输出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，将该输出减去</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就是交叉损失函数相对于</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的偏导结果。</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0×</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e>
                        </m:nary>
                      </m:num>
                      <m:den>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p>
                        </m:sSup>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sup>
                        </m:sSup>
                      </m:num>
                      <m:den>
                        <m:nary>
                          <m:naryPr>
                            <m:chr m:val="∑"/>
                            <m:limLoc m:val="subSup"/>
                            <m:supHide m:val="on"/>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𝑘</m:t>
                                    </m:r>
                                  </m:sub>
                                </m:sSub>
                              </m:sup>
                            </m:sSup>
                          </m:e>
                        </m:nary>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同理，交叉熵损失函数导数为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acc>
                      </m:den>
                    </m:f>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相乘结果为</a:t>
                </a:r>
                <a14:m>
                  <m:oMath xmlns:m="http://schemas.openxmlformats.org/officeDocument/2006/math">
                    <m:acc>
                      <m:acc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acc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acc>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。这意味对于除第一个输出节点以外的节点进行偏导，在得到模型预测输出后，只要将其保存，就是交叉损失函数相对于其他节点的偏导结果。在</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2</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得到偏导结果后，再通过链式法则（后续介绍）将损失误差继续往输入端传递即可。</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D5DD2B5-BCC8-4BEE-B7CE-970A4B2C525E}"/>
                  </a:ext>
                </a:extLst>
              </p:cNvPr>
              <p:cNvSpPr>
                <a:spLocks noRot="1" noChangeAspect="1" noMove="1" noResize="1" noEditPoints="1" noAdjustHandles="1" noChangeArrowheads="1" noChangeShapeType="1" noTextEdit="1"/>
              </p:cNvSpPr>
              <p:nvPr/>
            </p:nvSpPr>
            <p:spPr>
              <a:xfrm>
                <a:off x="3743173" y="874230"/>
                <a:ext cx="5400827" cy="5109540"/>
              </a:xfrm>
              <a:prstGeom prst="rect">
                <a:avLst/>
              </a:prstGeom>
              <a:blipFill>
                <a:blip r:embed="rId3"/>
                <a:stretch>
                  <a:fillRect r="-1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6242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00B0F0"/>
                </a:solidFill>
                <a:latin typeface="+mn-lt"/>
                <a:ea typeface="微软雅黑" panose="020B0503020204020204" pitchFamily="34" charset="-122"/>
              </a:rPr>
              <a:t>一、深度学习历史发展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678871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141552"/>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常用的损失函数</a:t>
            </a:r>
          </a:p>
        </p:txBody>
      </p:sp>
      <p:sp>
        <p:nvSpPr>
          <p:cNvPr id="9" name="文本框 8">
            <a:extLst>
              <a:ext uri="{FF2B5EF4-FFF2-40B4-BE49-F238E27FC236}">
                <a16:creationId xmlns:a16="http://schemas.microsoft.com/office/drawing/2014/main" id="{4B9DD5EE-27F4-4CA9-8960-7E2BA39D9A52}"/>
              </a:ext>
            </a:extLst>
          </p:cNvPr>
          <p:cNvSpPr txBox="1"/>
          <p:nvPr/>
        </p:nvSpPr>
        <p:spPr>
          <a:xfrm>
            <a:off x="301480" y="933259"/>
            <a:ext cx="8274678" cy="461665"/>
          </a:xfrm>
          <a:prstGeom prst="rect">
            <a:avLst/>
          </a:prstGeom>
          <a:noFill/>
        </p:spPr>
        <p:txBody>
          <a:bodyPr wrap="square">
            <a:spAutoFit/>
          </a:bodyPr>
          <a:lstStyle/>
          <a:p>
            <a:r>
              <a:rPr lang="zh-CN" altLang="zh-CN"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rPr>
              <a:t>交叉熵损失函数</a:t>
            </a:r>
            <a:endParaRPr lang="zh-CN" altLang="en-US" sz="2400" b="1" dirty="0">
              <a:solidFill>
                <a:srgbClr val="0070C0"/>
              </a:solidFill>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08240E-CDD9-4EF8-B67A-B28E60F9B33B}"/>
                  </a:ext>
                </a:extLst>
              </p:cNvPr>
              <p:cNvSpPr/>
              <p:nvPr/>
            </p:nvSpPr>
            <p:spPr>
              <a:xfrm>
                <a:off x="462844" y="1461601"/>
                <a:ext cx="7911759" cy="4524765"/>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在上面的例子中，假设所预测中间值</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经过</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映射后所得结果为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。由于已知输入数据</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属于第一类，显然这个输出不理想而需要对模型参数进行优化。如果选择交叉熵损失函数来优化模型，则</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𝑧</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2</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𝑧</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3</m:t>
                        </m:r>
                      </m:sub>
                    </m:sSub>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这一层的偏导值为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r>
                  <a:rPr lang="en-US" altLang="zh-CN" kern="100" dirty="0">
                    <a:latin typeface="等线" panose="02010600030101010101" pitchFamily="2" charset="-122"/>
                    <a:ea typeface="Times New Roman" panose="02020603050405020304" pitchFamily="18" charset="0"/>
                    <a:cs typeface="Times New Roman" panose="02020603050405020304" pitchFamily="18" charset="0"/>
                  </a:rPr>
                  <a:t>(</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0.34</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0.66</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,0.46,0.20</m:t>
                    </m:r>
                  </m:oMath>
                </a14:m>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可以看出，</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和交叉熵损失函数相互结合，为偏导计算带来了极大便利。偏导计算使得损失误差从输出端向输入端传递，来对模型参数进行优化。在这里，交叉熵与</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函数结合在一起，因此也叫</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损失（</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 with cross-entropy loss</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08240E-CDD9-4EF8-B67A-B28E60F9B33B}"/>
                  </a:ext>
                </a:extLst>
              </p:cNvPr>
              <p:cNvSpPr>
                <a:spLocks noRot="1" noChangeAspect="1" noMove="1" noResize="1" noEditPoints="1" noAdjustHandles="1" noChangeArrowheads="1" noChangeShapeType="1" noTextEdit="1"/>
              </p:cNvSpPr>
              <p:nvPr/>
            </p:nvSpPr>
            <p:spPr>
              <a:xfrm>
                <a:off x="462844" y="1461601"/>
                <a:ext cx="7911759" cy="4524765"/>
              </a:xfrm>
              <a:prstGeom prst="rect">
                <a:avLst/>
              </a:prstGeom>
              <a:blipFill>
                <a:blip r:embed="rId2"/>
                <a:stretch>
                  <a:fillRect l="-539" r="-616" b="-134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6088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153586"/>
          </a:xfrm>
          <a:prstGeom prst="rect">
            <a:avLst/>
          </a:prstGeom>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早期的感知机结构和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模型相似，由一个输入层和一个输出层构成，因此也被称为“单层感知机”。感知机的输入层负责接收实数值的输入向量，输出层则能输出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两个值。</a:t>
            </a:r>
          </a:p>
        </p:txBody>
      </p:sp>
      <p:pic>
        <p:nvPicPr>
          <p:cNvPr id="5" name="图片 4">
            <a:extLst>
              <a:ext uri="{FF2B5EF4-FFF2-40B4-BE49-F238E27FC236}">
                <a16:creationId xmlns:a16="http://schemas.microsoft.com/office/drawing/2014/main" id="{498FAEE4-3055-40B6-90B6-3D6C70006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5376" y="2390487"/>
            <a:ext cx="6569441" cy="3257772"/>
          </a:xfrm>
          <a:prstGeom prst="rect">
            <a:avLst/>
          </a:prstGeom>
        </p:spPr>
      </p:pic>
      <p:sp>
        <p:nvSpPr>
          <p:cNvPr id="89" name="文本框 88">
            <a:extLst>
              <a:ext uri="{FF2B5EF4-FFF2-40B4-BE49-F238E27FC236}">
                <a16:creationId xmlns:a16="http://schemas.microsoft.com/office/drawing/2014/main" id="{158295C0-FF3A-49E6-B8A0-C9E808FB7B3C}"/>
              </a:ext>
            </a:extLst>
          </p:cNvPr>
          <p:cNvSpPr txBox="1"/>
          <p:nvPr/>
        </p:nvSpPr>
        <p:spPr>
          <a:xfrm>
            <a:off x="3645924" y="5861400"/>
            <a:ext cx="1925527"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感知机模型</a:t>
            </a:r>
          </a:p>
        </p:txBody>
      </p:sp>
    </p:spTree>
    <p:extLst>
      <p:ext uri="{BB962C8B-B14F-4D97-AF65-F5344CB8AC3E}">
        <p14:creationId xmlns:p14="http://schemas.microsoft.com/office/powerpoint/2010/main" val="29228547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感知机模型：单层感知机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34F958AB-D01D-49A5-A511-0EB3D774FF04}"/>
              </a:ext>
            </a:extLst>
          </p:cNvPr>
          <p:cNvSpPr/>
          <p:nvPr/>
        </p:nvSpPr>
        <p:spPr>
          <a:xfrm>
            <a:off x="662978" y="1023760"/>
            <a:ext cx="7891421" cy="1522917"/>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单层感知机可被用来区分线性可分数据。在图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中，逻辑与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、逻辑与非</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(NAND)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和逻辑或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为线性可分函数，所以可利用单层感知机来模拟这些逻辑函数。但是，由于逻辑异或（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XOR</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）是非线性可分的逻辑函数，因此单层感知机无法模拟逻辑异或函数的功能。</a:t>
            </a:r>
          </a:p>
        </p:txBody>
      </p:sp>
      <p:sp>
        <p:nvSpPr>
          <p:cNvPr id="89" name="文本框 88">
            <a:extLst>
              <a:ext uri="{FF2B5EF4-FFF2-40B4-BE49-F238E27FC236}">
                <a16:creationId xmlns:a16="http://schemas.microsoft.com/office/drawing/2014/main" id="{158295C0-FF3A-49E6-B8A0-C9E808FB7B3C}"/>
              </a:ext>
            </a:extLst>
          </p:cNvPr>
          <p:cNvSpPr txBox="1"/>
          <p:nvPr/>
        </p:nvSpPr>
        <p:spPr>
          <a:xfrm>
            <a:off x="1773117" y="4816281"/>
            <a:ext cx="5352747" cy="646331"/>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a:t>
            </a:r>
            <a:r>
              <a:rPr lang="en-US" altLang="zh-CN" b="1" dirty="0"/>
              <a:t>.5 </a:t>
            </a:r>
            <a:r>
              <a:rPr lang="zh-CN" altLang="zh-CN" b="1" dirty="0"/>
              <a:t>单层感知机模拟不同逻辑函数功能的示意图</a:t>
            </a:r>
            <a:endParaRPr lang="zh-CN" altLang="zh-CN" dirty="0"/>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6" name="图片 5">
            <a:extLst>
              <a:ext uri="{FF2B5EF4-FFF2-40B4-BE49-F238E27FC236}">
                <a16:creationId xmlns:a16="http://schemas.microsoft.com/office/drawing/2014/main" id="{4D2E0EFD-3502-46C3-AB58-CA4A86CEF202}"/>
              </a:ext>
            </a:extLst>
          </p:cNvPr>
          <p:cNvPicPr/>
          <p:nvPr/>
        </p:nvPicPr>
        <p:blipFill>
          <a:blip r:embed="rId2"/>
          <a:stretch>
            <a:fillRect/>
          </a:stretch>
        </p:blipFill>
        <p:spPr>
          <a:xfrm>
            <a:off x="1851554" y="2951947"/>
            <a:ext cx="5274310" cy="1599565"/>
          </a:xfrm>
          <a:prstGeom prst="rect">
            <a:avLst/>
          </a:prstGeom>
        </p:spPr>
      </p:pic>
    </p:spTree>
    <p:extLst>
      <p:ext uri="{BB962C8B-B14F-4D97-AF65-F5344CB8AC3E}">
        <p14:creationId xmlns:p14="http://schemas.microsoft.com/office/powerpoint/2010/main" val="1248724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4F958AB-D01D-49A5-A511-0EB3D774FF04}"/>
              </a:ext>
            </a:extLst>
          </p:cNvPr>
          <p:cNvSpPr/>
          <p:nvPr/>
        </p:nvSpPr>
        <p:spPr>
          <a:xfrm>
            <a:off x="489373" y="886196"/>
            <a:ext cx="8307494" cy="2369880"/>
          </a:xfrm>
          <a:prstGeom prst="rect">
            <a:avLst/>
          </a:prstGeom>
        </p:spPr>
        <p:txBody>
          <a:bodyPr wrap="square">
            <a:spAutoFit/>
          </a:bodyPr>
          <a:lstStyle/>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多层感知机由输入层、输出层和至少一层的隐藏层构成。网络中各个隐藏层中神经元可接收相邻前序隐藏层中所有神经元传递而来的信息，经过加工处理后将信息输出给相邻后续隐藏层中所有神经元。</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各个神经元接受前一级的输入，并输出到下一级，模型中没有反馈</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层与层之间通过“全连接”进行链接，即两个相邻层之间的神经元完全成对连接，但层内的神经元不相互连接。</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前馈神经网络</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feedforward neural network</a:t>
            </a:r>
            <a:r>
              <a:rPr lang="zh-CN" altLang="en-US"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t>）</a:t>
            </a:r>
            <a:br>
              <a:rPr lang="en-US" altLang="zh-CN" sz="1600" dirty="0">
                <a:solidFill>
                  <a:srgbClr val="0070C0"/>
                </a:solidFill>
                <a:latin typeface="Times New Roman" panose="02020603050405020304" pitchFamily="18" charset="0"/>
                <a:ea typeface="黑体" panose="02010609060101010101" pitchFamily="49" charset="-122"/>
                <a:cs typeface="Times New Roman" panose="02020603050405020304" pitchFamily="18" charset="0"/>
              </a:rPr>
            </a:b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9" name="文本框 88">
            <a:extLst>
              <a:ext uri="{FF2B5EF4-FFF2-40B4-BE49-F238E27FC236}">
                <a16:creationId xmlns:a16="http://schemas.microsoft.com/office/drawing/2014/main" id="{158295C0-FF3A-49E6-B8A0-C9E808FB7B3C}"/>
              </a:ext>
            </a:extLst>
          </p:cNvPr>
          <p:cNvSpPr txBox="1"/>
          <p:nvPr/>
        </p:nvSpPr>
        <p:spPr>
          <a:xfrm>
            <a:off x="3579962" y="5881182"/>
            <a:ext cx="2390398"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多层感知机模型</a:t>
            </a:r>
          </a:p>
        </p:txBody>
      </p:sp>
      <p:pic>
        <p:nvPicPr>
          <p:cNvPr id="3" name="图片 2">
            <a:extLst>
              <a:ext uri="{FF2B5EF4-FFF2-40B4-BE49-F238E27FC236}">
                <a16:creationId xmlns:a16="http://schemas.microsoft.com/office/drawing/2014/main" id="{7ECE02C6-C3ED-4BC3-BE79-FD657F138B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0795" y="2889266"/>
            <a:ext cx="6744246" cy="2834291"/>
          </a:xfrm>
          <a:prstGeom prst="rect">
            <a:avLst/>
          </a:prstGeom>
        </p:spPr>
      </p:pic>
      <p:sp>
        <p:nvSpPr>
          <p:cNvPr id="10" name="标题 1">
            <a:extLst>
              <a:ext uri="{FF2B5EF4-FFF2-40B4-BE49-F238E27FC236}">
                <a16:creationId xmlns:a16="http://schemas.microsoft.com/office/drawing/2014/main" id="{7BA3609D-CBF5-4B75-A7B1-3314877735C5}"/>
              </a:ext>
            </a:extLst>
          </p:cNvPr>
          <p:cNvSpPr>
            <a:spLocks noGrp="1"/>
          </p:cNvSpPr>
          <p:nvPr>
            <p:ph type="title"/>
          </p:nvPr>
        </p:nvSpPr>
        <p:spPr>
          <a:xfrm>
            <a:off x="420511" y="70844"/>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感知机模型：多层感知机</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9962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7774" y="199077"/>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问题：如何优化网络参数？</a:t>
            </a:r>
          </a:p>
        </p:txBody>
      </p:sp>
      <mc:AlternateContent xmlns:mc="http://schemas.openxmlformats.org/markup-compatibility/2006" xmlns:a14="http://schemas.microsoft.com/office/drawing/2010/main">
        <mc:Choice Requires="a14">
          <p:sp>
            <p:nvSpPr>
              <p:cNvPr id="287" name="圆角矩形 286"/>
              <p:cNvSpPr/>
              <p:nvPr/>
            </p:nvSpPr>
            <p:spPr bwMode="auto">
              <a:xfrm>
                <a:off x="4417975" y="1021440"/>
                <a:ext cx="4726025" cy="112888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lvl="0" algn="ctr" fontAlgn="base">
                  <a:spcBef>
                    <a:spcPct val="0"/>
                  </a:spcBef>
                  <a:spcAft>
                    <a:spcPct val="0"/>
                  </a:spcAft>
                  <a:defRPr/>
                </a:pPr>
                <a14:m>
                  <m:oMathPara xmlns:m="http://schemas.openxmlformats.org/officeDocument/2006/math">
                    <m:oMathParaPr>
                      <m:jc m:val="centerGroup"/>
                    </m:oMathParaPr>
                    <m:oMath xmlns:m="http://schemas.openxmlformats.org/officeDocument/2006/math">
                      <m:sSub>
                        <m:sSubPr>
                          <m:ctrlPr>
                            <a:rPr lang="en-US" altLang="zh-CN" i="1" smtClean="0">
                              <a:solidFill>
                                <a:srgbClr val="C00000"/>
                              </a:solidFill>
                              <a:latin typeface="Cambria Math" panose="02040503050406030204" pitchFamily="18" charset="0"/>
                              <a:ea typeface="黑体" pitchFamily="49" charset="-122"/>
                            </a:rPr>
                          </m:ctrlPr>
                        </m:sSubPr>
                        <m:e>
                          <m:r>
                            <a:rPr lang="en-US" altLang="zh-CN" i="1">
                              <a:solidFill>
                                <a:srgbClr val="C00000"/>
                              </a:solidFill>
                              <a:latin typeface="Cambria Math" panose="02040503050406030204" pitchFamily="18" charset="0"/>
                              <a:ea typeface="黑体" pitchFamily="49" charset="-122"/>
                            </a:rPr>
                            <m:t>𝑤</m:t>
                          </m:r>
                        </m:e>
                        <m:sub>
                          <m:r>
                            <a:rPr lang="en-US" altLang="zh-CN" b="0" i="1" smtClean="0">
                              <a:solidFill>
                                <a:srgbClr val="C00000"/>
                              </a:solidFill>
                              <a:latin typeface="Cambria Math"/>
                              <a:ea typeface="黑体" pitchFamily="49" charset="-122"/>
                            </a:rPr>
                            <m:t>𝑖𝑗</m:t>
                          </m:r>
                        </m:sub>
                      </m:sSub>
                      <m:r>
                        <a:rPr lang="en-US" altLang="zh-CN" b="0" i="1" smtClean="0">
                          <a:solidFill>
                            <a:srgbClr val="C00000"/>
                          </a:solidFill>
                          <a:latin typeface="Cambria Math"/>
                          <a:ea typeface="黑体" pitchFamily="49" charset="-122"/>
                        </a:rPr>
                        <m:t>(1</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𝑖</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𝑛</m:t>
                      </m:r>
                      <m:r>
                        <a:rPr lang="en-US" altLang="zh-CN" b="0" i="1" smtClean="0">
                          <a:solidFill>
                            <a:srgbClr val="C00000"/>
                          </a:solidFill>
                          <a:latin typeface="Cambria Math"/>
                          <a:ea typeface="Cambria Math"/>
                        </a:rPr>
                        <m:t>,1≤</m:t>
                      </m:r>
                      <m:r>
                        <a:rPr lang="en-US" altLang="zh-CN" b="0" i="1" smtClean="0">
                          <a:solidFill>
                            <a:srgbClr val="C00000"/>
                          </a:solidFill>
                          <a:latin typeface="Cambria Math"/>
                          <a:ea typeface="Cambria Math"/>
                        </a:rPr>
                        <m:t>𝑗</m:t>
                      </m:r>
                      <m:r>
                        <a:rPr lang="en-US" altLang="zh-CN" b="0" i="1" smtClean="0">
                          <a:solidFill>
                            <a:srgbClr val="C00000"/>
                          </a:solidFill>
                          <a:latin typeface="Cambria Math"/>
                          <a:ea typeface="Cambria Math"/>
                        </a:rPr>
                        <m:t>≤</m:t>
                      </m:r>
                      <m:r>
                        <a:rPr lang="en-US" altLang="zh-CN" b="0" i="1" smtClean="0">
                          <a:solidFill>
                            <a:srgbClr val="C00000"/>
                          </a:solidFill>
                          <a:latin typeface="Cambria Math"/>
                          <a:ea typeface="Cambria Math"/>
                        </a:rPr>
                        <m:t>𝑚</m:t>
                      </m:r>
                      <m:r>
                        <a:rPr lang="en-US" altLang="zh-CN" b="0" i="1" smtClean="0">
                          <a:solidFill>
                            <a:srgbClr val="C00000"/>
                          </a:solidFill>
                          <a:latin typeface="Cambria Math"/>
                          <a:ea typeface="黑体" pitchFamily="49" charset="-122"/>
                        </a:rPr>
                        <m:t>)</m:t>
                      </m:r>
                    </m:oMath>
                  </m:oMathPara>
                </a14:m>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lvl="0" algn="ctr" fontAlgn="base">
                  <a:spcBef>
                    <a:spcPct val="0"/>
                  </a:spcBef>
                  <a:spcAft>
                    <a:spcPct val="0"/>
                  </a:spcAft>
                  <a:defRPr/>
                </a:pPr>
                <a14:m>
                  <m:oMath xmlns:m="http://schemas.openxmlformats.org/officeDocument/2006/math">
                    <m:r>
                      <a:rPr lang="en-US" altLang="zh-CN" i="1">
                        <a:solidFill>
                          <a:srgbClr val="C00000"/>
                        </a:solidFill>
                        <a:latin typeface="Cambria Math"/>
                        <a:ea typeface="Cambria Math"/>
                      </a:rPr>
                      <m:t>𝑛</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为神经网络层数、</a:t>
                </a:r>
                <a:r>
                  <a:rPr lang="en-US" altLang="zh-CN" dirty="0">
                    <a:solidFill>
                      <a:srgbClr val="C00000"/>
                    </a:solidFill>
                    <a:ea typeface="Cambria Math"/>
                  </a:rPr>
                  <a:t> </a:t>
                </a:r>
                <a14:m>
                  <m:oMath xmlns:m="http://schemas.openxmlformats.org/officeDocument/2006/math">
                    <m:r>
                      <a:rPr lang="en-US" altLang="zh-CN" b="0" i="1" smtClean="0">
                        <a:solidFill>
                          <a:srgbClr val="C00000"/>
                        </a:solidFill>
                        <a:latin typeface="Cambria Math"/>
                        <a:ea typeface="Cambria Math"/>
                      </a:rPr>
                      <m:t>𝑚</m:t>
                    </m:r>
                  </m:oMath>
                </a14:m>
                <a:r>
                  <a:rPr kumimoji="0" lang="zh-CN" altLang="en-US"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为每层中神经元个数</a:t>
                </a:r>
                <a:endParaRPr kumimoji="0" lang="en-US" altLang="zh-CN"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287" name="圆角矩形 286"/>
              <p:cNvSpPr>
                <a:spLocks noRot="1" noChangeAspect="1" noMove="1" noResize="1" noEditPoints="1" noAdjustHandles="1" noChangeArrowheads="1" noChangeShapeType="1" noTextEdit="1"/>
              </p:cNvSpPr>
              <p:nvPr/>
            </p:nvSpPr>
            <p:spPr bwMode="auto">
              <a:xfrm>
                <a:off x="4417975" y="1021440"/>
                <a:ext cx="4726025" cy="1128889"/>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903" y="2370047"/>
            <a:ext cx="6225449" cy="3916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3112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41058"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546992" y="1293565"/>
                <a:ext cx="8343008"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梯度下降算法是一种使得</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损失函数</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最小化的方法。一元变量所构成函数</a:t>
                </a:r>
                <a14:m>
                  <m:oMath xmlns:m="http://schemas.openxmlformats.org/officeDocument/2006/math">
                    <m:r>
                      <a:rPr lang="en-US" altLang="zh-CN" b="1" i="1">
                        <a:latin typeface="Cambria Math" panose="02040503050406030204" pitchFamily="18" charset="0"/>
                        <a:ea typeface="黑体" pitchFamily="49" charset="-122"/>
                      </a:rPr>
                      <m:t>𝒇</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a:t>
                </a:r>
                <a14:m>
                  <m:oMath xmlns:m="http://schemas.openxmlformats.org/officeDocument/2006/math">
                    <m:r>
                      <a:rPr lang="en-US" altLang="zh-CN" b="1" i="1" smtClean="0">
                        <a:latin typeface="Cambria Math" panose="02040503050406030204" pitchFamily="18" charset="0"/>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处梯度为：</a:t>
                </a:r>
              </a:p>
            </p:txBody>
          </p:sp>
        </mc:Choice>
        <mc:Fallback xmlns="">
          <p:sp>
            <p:nvSpPr>
              <p:cNvPr id="5" name="矩形 4"/>
              <p:cNvSpPr>
                <a:spLocks noRot="1" noChangeAspect="1" noMove="1" noResize="1" noEditPoints="1" noAdjustHandles="1" noChangeArrowheads="1" noChangeShapeType="1" noTextEdit="1"/>
              </p:cNvSpPr>
              <p:nvPr/>
            </p:nvSpPr>
            <p:spPr>
              <a:xfrm>
                <a:off x="546992" y="1293565"/>
                <a:ext cx="8343008" cy="646331"/>
              </a:xfrm>
              <a:prstGeom prst="rect">
                <a:avLst/>
              </a:prstGeom>
              <a:blipFill>
                <a:blip r:embed="rId2"/>
                <a:stretch>
                  <a:fillRect l="-658"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50ED37-49B0-4B77-957C-1D0B7ECBE108}"/>
                  </a:ext>
                </a:extLst>
              </p:cNvPr>
              <p:cNvSpPr txBox="1"/>
              <p:nvPr/>
            </p:nvSpPr>
            <p:spPr>
              <a:xfrm>
                <a:off x="1895837" y="2696914"/>
                <a:ext cx="2929263" cy="53751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𝑑𝑓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𝑑𝑥</m:t>
                          </m:r>
                        </m:den>
                      </m:f>
                      <m:r>
                        <a:rPr lang="en-US" altLang="zh-CN" b="0" i="1" smtClean="0">
                          <a:latin typeface="Cambria Math" panose="02040503050406030204" pitchFamily="18" charset="0"/>
                          <a:ea typeface="黑体" pitchFamily="49" charset="-122"/>
                        </a:rPr>
                        <m:t>=</m:t>
                      </m:r>
                      <m:func>
                        <m:funcPr>
                          <m:ctrlPr>
                            <a:rPr lang="pt-BR" altLang="zh-CN" b="0" i="1" smtClean="0">
                              <a:latin typeface="Cambria Math" panose="02040503050406030204" pitchFamily="18" charset="0"/>
                              <a:ea typeface="黑体" pitchFamily="49" charset="-122"/>
                            </a:rPr>
                          </m:ctrlPr>
                        </m:funcPr>
                        <m:fName>
                          <m:limLow>
                            <m:limLowPr>
                              <m:ctrlPr>
                                <a:rPr lang="pt-BR" altLang="zh-CN" b="0" i="1" smtClean="0">
                                  <a:latin typeface="Cambria Math" panose="02040503050406030204" pitchFamily="18" charset="0"/>
                                  <a:ea typeface="黑体" pitchFamily="49" charset="-122"/>
                                </a:rPr>
                              </m:ctrlPr>
                            </m:limLowPr>
                            <m:e>
                              <m:r>
                                <m:rPr>
                                  <m:sty m:val="p"/>
                                </m:rPr>
                                <a:rPr lang="pt-BR" altLang="zh-CN" b="0" i="0" smtClean="0">
                                  <a:latin typeface="Cambria Math" panose="02040503050406030204" pitchFamily="18" charset="0"/>
                                  <a:ea typeface="黑体" pitchFamily="49" charset="-122"/>
                                </a:rPr>
                                <m:t>lim</m:t>
                              </m:r>
                            </m:e>
                            <m:lim>
                              <m:r>
                                <a:rPr lang="en-US" altLang="zh-CN" b="0" i="1" smtClean="0">
                                  <a:latin typeface="Cambria Math" panose="02040503050406030204" pitchFamily="18" charset="0"/>
                                  <a:ea typeface="黑体" pitchFamily="49" charset="-122"/>
                                </a:rPr>
                                <m:t>h</m:t>
                              </m:r>
                              <m:r>
                                <a:rPr lang="pt-BR"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0</m:t>
                              </m:r>
                            </m:lim>
                          </m:limLow>
                        </m:fName>
                        <m:e>
                          <m:f>
                            <m:fPr>
                              <m:ctrlPr>
                                <a:rPr lang="pt-BR" altLang="zh-CN" b="0" i="1" smtClean="0">
                                  <a:latin typeface="Cambria Math" panose="02040503050406030204" pitchFamily="18" charset="0"/>
                                  <a:ea typeface="黑体" pitchFamily="49" charset="-122"/>
                                </a:rPr>
                              </m:ctrlPr>
                            </m:fPr>
                            <m:num>
                              <m:r>
                                <a:rPr lang="en-US" altLang="zh-CN" b="0" i="1" smtClean="0">
                                  <a:latin typeface="Cambria Math" panose="02040503050406030204" pitchFamily="18" charset="0"/>
                                  <a:ea typeface="黑体" pitchFamily="49" charset="-122"/>
                                </a:rPr>
                                <m:t>𝑓</m:t>
                              </m:r>
                              <m:d>
                                <m:dPr>
                                  <m:ctrlPr>
                                    <a:rPr lang="en-US" altLang="zh-CN" b="0" i="1" smtClean="0">
                                      <a:latin typeface="Cambria Math" panose="02040503050406030204" pitchFamily="18" charset="0"/>
                                      <a:ea typeface="黑体" pitchFamily="49" charset="-122"/>
                                    </a:rPr>
                                  </m:ctrlPr>
                                </m:dPr>
                                <m:e>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h</m:t>
                                  </m:r>
                                </m:e>
                              </m:d>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𝑓</m:t>
                              </m:r>
                              <m:r>
                                <a:rPr lang="en-US" altLang="zh-CN" b="0" i="1" smtClean="0">
                                  <a:latin typeface="Cambria Math" panose="02040503050406030204" pitchFamily="18" charset="0"/>
                                  <a:ea typeface="黑体" pitchFamily="49" charset="-122"/>
                                </a:rPr>
                                <m:t>(</m:t>
                              </m:r>
                              <m:r>
                                <a:rPr lang="en-US" altLang="zh-CN" b="0" i="1" smtClean="0">
                                  <a:latin typeface="Cambria Math" panose="02040503050406030204" pitchFamily="18" charset="0"/>
                                  <a:ea typeface="黑体" pitchFamily="49" charset="-122"/>
                                </a:rPr>
                                <m:t>𝑥</m:t>
                              </m:r>
                              <m:r>
                                <a:rPr lang="en-US" altLang="zh-CN" b="0" i="1" smtClean="0">
                                  <a:latin typeface="Cambria Math" panose="02040503050406030204" pitchFamily="18" charset="0"/>
                                  <a:ea typeface="黑体" pitchFamily="49" charset="-122"/>
                                </a:rPr>
                                <m:t>)</m:t>
                              </m:r>
                            </m:num>
                            <m:den>
                              <m:r>
                                <a:rPr lang="en-US" altLang="zh-CN" b="0" i="1" smtClean="0">
                                  <a:latin typeface="Cambria Math" panose="02040503050406030204" pitchFamily="18" charset="0"/>
                                  <a:ea typeface="黑体" pitchFamily="49" charset="-122"/>
                                </a:rPr>
                                <m:t>h</m:t>
                              </m:r>
                            </m:den>
                          </m:f>
                        </m:e>
                      </m:func>
                    </m:oMath>
                  </m:oMathPara>
                </a14:m>
                <a:endParaRPr lang="zh-CN" altLang="en-US" dirty="0">
                  <a:ea typeface="黑体" pitchFamily="49" charset="-122"/>
                </a:endParaRPr>
              </a:p>
            </p:txBody>
          </p:sp>
        </mc:Choice>
        <mc:Fallback xmlns="">
          <p:sp>
            <p:nvSpPr>
              <p:cNvPr id="3" name="文本框 2">
                <a:extLst>
                  <a:ext uri="{FF2B5EF4-FFF2-40B4-BE49-F238E27FC236}">
                    <a16:creationId xmlns:a16="http://schemas.microsoft.com/office/drawing/2014/main" id="{D750ED37-49B0-4B77-957C-1D0B7ECBE108}"/>
                  </a:ext>
                </a:extLst>
              </p:cNvPr>
              <p:cNvSpPr txBox="1">
                <a:spLocks noRot="1" noChangeAspect="1" noMove="1" noResize="1" noEditPoints="1" noAdjustHandles="1" noChangeArrowheads="1" noChangeShapeType="1" noTextEdit="1"/>
              </p:cNvSpPr>
              <p:nvPr/>
            </p:nvSpPr>
            <p:spPr>
              <a:xfrm>
                <a:off x="1895837" y="2696914"/>
                <a:ext cx="2929263" cy="537519"/>
              </a:xfrm>
              <a:prstGeom prst="rect">
                <a:avLst/>
              </a:prstGeom>
              <a:blipFill>
                <a:blip r:embed="rId3"/>
                <a:stretch>
                  <a:fillRect/>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3AFA446-A570-473A-B0F4-CC786C83C364}"/>
              </a:ext>
            </a:extLst>
          </p:cNvPr>
          <p:cNvSpPr/>
          <p:nvPr/>
        </p:nvSpPr>
        <p:spPr>
          <a:xfrm>
            <a:off x="829443" y="4561622"/>
            <a:ext cx="7778105" cy="923330"/>
          </a:xfrm>
          <a:prstGeom prst="rect">
            <a:avLst/>
          </a:prstGeom>
        </p:spPr>
        <p:txBody>
          <a:bodyPr wrap="square">
            <a:spAutoFit/>
          </a:bodyPr>
          <a:lstStyle/>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在多元函数中，梯度是对每一变量所求导数组成的向量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Arial" panose="020B0604020202020204" pitchFamily="34" charset="0"/>
              <a:buChar char="•"/>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梯度的反方向是函数值下降最快的方向，因此是损失函数求解的方向</a:t>
            </a:r>
          </a:p>
        </p:txBody>
      </p:sp>
      <p:pic>
        <p:nvPicPr>
          <p:cNvPr id="7" name="图片 6">
            <a:extLst>
              <a:ext uri="{FF2B5EF4-FFF2-40B4-BE49-F238E27FC236}">
                <a16:creationId xmlns:a16="http://schemas.microsoft.com/office/drawing/2014/main" id="{0A777DE7-FD59-4B76-804A-9121BAA53416}"/>
              </a:ext>
            </a:extLst>
          </p:cNvPr>
          <p:cNvPicPr>
            <a:picLocks noChangeAspect="1"/>
          </p:cNvPicPr>
          <p:nvPr/>
        </p:nvPicPr>
        <p:blipFill>
          <a:blip r:embed="rId4"/>
          <a:stretch>
            <a:fillRect/>
          </a:stretch>
        </p:blipFill>
        <p:spPr>
          <a:xfrm>
            <a:off x="5646253" y="2037253"/>
            <a:ext cx="2232246" cy="1990239"/>
          </a:xfrm>
          <a:prstGeom prst="rect">
            <a:avLst/>
          </a:prstGeom>
        </p:spPr>
      </p:pic>
    </p:spTree>
    <p:extLst>
      <p:ext uri="{BB962C8B-B14F-4D97-AF65-F5344CB8AC3E}">
        <p14:creationId xmlns:p14="http://schemas.microsoft.com/office/powerpoint/2010/main" val="2360892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00547" y="1098795"/>
                <a:ext cx="8742905" cy="5122171"/>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假设损失函数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是连续可微的多元变量函数，其泰勒展开如下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b="1">
                        <a:latin typeface="Cambria Math"/>
                      </a:rPr>
                      <m:t>∆</m:t>
                    </m:r>
                    <m:r>
                      <a:rPr lang="en-US" altLang="zh-CN" b="1" i="1">
                        <a:latin typeface="Cambria Math"/>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是微小的增量</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r>
                        <a:rPr lang="en-US" altLang="zh-CN" b="1" i="1">
                          <a:latin typeface="Cambria Math"/>
                        </a:rPr>
                        <m:t>𝒙</m:t>
                      </m:r>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𝟐</m:t>
                          </m:r>
                        </m:den>
                      </m:f>
                      <m:sSup>
                        <m:sSupPr>
                          <m:ctrlPr>
                            <a:rPr lang="zh-CN" altLang="zh-CN" b="1" i="1">
                              <a:latin typeface="Cambria Math" panose="02040503050406030204" pitchFamily="18" charset="0"/>
                            </a:rPr>
                          </m:ctrlPr>
                        </m:sSupPr>
                        <m:e>
                          <m:r>
                            <a:rPr lang="en-US" altLang="zh-CN" b="1" i="1">
                              <a:latin typeface="Cambria Math"/>
                            </a:rPr>
                            <m:t>𝒇</m:t>
                          </m:r>
                        </m:e>
                        <m:sup>
                          <m:r>
                            <a:rPr lang="en-US" altLang="zh-CN" b="1" i="1">
                              <a:latin typeface="Cambria Math"/>
                            </a:rPr>
                            <m:t>′′</m:t>
                          </m:r>
                        </m:sup>
                      </m:sSup>
                      <m:d>
                        <m:dPr>
                          <m:ctrlPr>
                            <a:rPr lang="zh-CN" altLang="zh-CN" b="1" i="1">
                              <a:latin typeface="Cambria Math" panose="02040503050406030204" pitchFamily="18" charset="0"/>
                            </a:rPr>
                          </m:ctrlPr>
                        </m:dPr>
                        <m:e>
                          <m:r>
                            <a:rPr lang="en-US" altLang="zh-CN" b="1" i="1">
                              <a:latin typeface="Cambria Math"/>
                            </a:rPr>
                            <m:t>𝒙</m:t>
                          </m:r>
                        </m:e>
                      </m:d>
                      <m:sSup>
                        <m:sSupPr>
                          <m:ctrlPr>
                            <a:rPr lang="zh-CN" altLang="zh-CN" b="1" i="1">
                              <a:latin typeface="Cambria Math" panose="02040503050406030204" pitchFamily="18" charset="0"/>
                            </a:rPr>
                          </m:ctrlPr>
                        </m:sSupPr>
                        <m:e>
                          <m:d>
                            <m:dPr>
                              <m:ctrlPr>
                                <a:rPr lang="zh-CN" altLang="zh-CN" b="1" i="1">
                                  <a:latin typeface="Cambria Math" panose="02040503050406030204" pitchFamily="18" charset="0"/>
                                </a:rPr>
                              </m:ctrlPr>
                            </m:dPr>
                            <m:e>
                              <m:r>
                                <a:rPr lang="en-US" altLang="zh-CN" b="1" i="1">
                                  <a:latin typeface="Cambria Math"/>
                                </a:rPr>
                                <m:t>∆</m:t>
                              </m:r>
                              <m:r>
                                <a:rPr lang="en-US" altLang="zh-CN" b="1" i="1">
                                  <a:latin typeface="Cambria Math"/>
                                </a:rPr>
                                <m:t>𝒙</m:t>
                              </m:r>
                            </m:e>
                          </m:d>
                        </m:e>
                        <m:sup>
                          <m:r>
                            <a:rPr lang="en-US" altLang="zh-CN" b="1" i="1">
                              <a:latin typeface="Cambria Math"/>
                            </a:rPr>
                            <m:t>𝟐</m:t>
                          </m:r>
                        </m:sup>
                      </m:sSup>
                      <m:r>
                        <a:rPr lang="en-US" altLang="zh-CN" b="1" i="1">
                          <a:latin typeface="Cambria Math"/>
                        </a:rPr>
                        <m:t>+…+</m:t>
                      </m:r>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𝒏</m:t>
                          </m:r>
                          <m:r>
                            <a:rPr lang="en-US" altLang="zh-CN" b="1" i="1">
                              <a:latin typeface="Cambria Math"/>
                            </a:rPr>
                            <m:t>!</m:t>
                          </m:r>
                        </m:den>
                      </m:f>
                      <m:sSup>
                        <m:sSupPr>
                          <m:ctrlPr>
                            <a:rPr lang="zh-CN" altLang="zh-CN" b="1" i="1">
                              <a:latin typeface="Cambria Math" panose="02040503050406030204" pitchFamily="18" charset="0"/>
                            </a:rPr>
                          </m:ctrlPr>
                        </m:sSupPr>
                        <m:e>
                          <m:r>
                            <a:rPr lang="en-US" altLang="zh-CN" b="1" i="1">
                              <a:latin typeface="Cambria Math"/>
                            </a:rPr>
                            <m:t>𝒇</m:t>
                          </m:r>
                        </m:e>
                        <m:sup>
                          <m:d>
                            <m:dPr>
                              <m:ctrlPr>
                                <a:rPr lang="zh-CN" altLang="zh-CN" b="1" i="1">
                                  <a:latin typeface="Cambria Math" panose="02040503050406030204" pitchFamily="18" charset="0"/>
                                </a:rPr>
                              </m:ctrlPr>
                            </m:dPr>
                            <m:e>
                              <m:r>
                                <a:rPr lang="en-US" altLang="zh-CN" b="1" i="1">
                                  <a:latin typeface="Cambria Math"/>
                                </a:rPr>
                                <m:t>𝒏</m:t>
                              </m:r>
                            </m:e>
                          </m:d>
                        </m:sup>
                      </m:sSup>
                      <m:r>
                        <a:rPr lang="en-US" altLang="zh-CN" b="1" i="1">
                          <a:latin typeface="Cambria Math"/>
                        </a:rPr>
                        <m:t>(</m:t>
                      </m:r>
                      <m:r>
                        <a:rPr lang="en-US" altLang="zh-CN" b="1" i="1">
                          <a:latin typeface="Cambria Math"/>
                        </a:rPr>
                        <m:t>𝒙</m:t>
                      </m:r>
                      <m:r>
                        <a:rPr lang="en-US" altLang="zh-CN" b="1" i="1">
                          <a:latin typeface="Cambria Math"/>
                        </a:rPr>
                        <m:t>) </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𝒏</m:t>
                          </m:r>
                        </m:sup>
                      </m:sSup>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14:m>
                  <m:oMathPara xmlns:m="http://schemas.openxmlformats.org/officeDocument/2006/math">
                    <m:oMathParaPr>
                      <m:jc m:val="centerGroup"/>
                    </m:oMathParaPr>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rPr>
                        <m: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因为我们的目的是最小化损失函数</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，则</a:t>
                </a:r>
                <a14:m>
                  <m:oMath xmlns:m="http://schemas.openxmlformats.org/officeDocument/2006/math">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r>
                          <a:rPr lang="en-US" altLang="zh-CN" b="1" i="1">
                            <a:latin typeface="Cambria Math"/>
                          </a:rPr>
                          <m:t>+</m:t>
                        </m:r>
                        <m:r>
                          <a:rPr lang="en-US" altLang="zh-CN" b="1">
                            <a:latin typeface="Cambria Math"/>
                          </a:rPr>
                          <m:t>∆</m:t>
                        </m:r>
                        <m:r>
                          <a:rPr lang="en-US" altLang="zh-CN" b="1" i="1">
                            <a:latin typeface="Cambria Math"/>
                          </a:rPr>
                          <m:t>𝒙</m:t>
                        </m:r>
                      </m:e>
                    </m:d>
                    <m:r>
                      <a:rPr lang="en-US" altLang="zh-CN" b="1" i="1">
                        <a:latin typeface="Cambria Math"/>
                        <a:ea typeface="Cambria Math"/>
                      </a:rPr>
                      <m:t>&lt;</m:t>
                    </m:r>
                    <m:r>
                      <a:rPr lang="en-US" altLang="zh-CN" b="1" i="1">
                        <a:latin typeface="Cambria Math"/>
                      </a:rPr>
                      <m:t>𝒇</m:t>
                    </m:r>
                    <m:d>
                      <m:dPr>
                        <m:ctrlPr>
                          <a:rPr lang="zh-CN" altLang="zh-CN" b="1" i="1">
                            <a:latin typeface="Cambria Math" panose="02040503050406030204" pitchFamily="18" charset="0"/>
                          </a:rPr>
                        </m:ctrlPr>
                      </m:dPr>
                      <m:e>
                        <m:r>
                          <a:rPr lang="en-US" altLang="zh-CN" b="1" i="1">
                            <a:latin typeface="Cambria Math"/>
                          </a:rPr>
                          <m:t>𝒙</m:t>
                        </m:r>
                      </m:e>
                    </m:d>
                    <m:r>
                      <a:rPr lang="en-US" altLang="zh-CN" b="1" i="1">
                        <a:latin typeface="Cambria Math"/>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，于是 </a:t>
                </a:r>
                <a14:m>
                  <m:oMath xmlns:m="http://schemas.openxmlformats.org/officeDocument/2006/math">
                    <m:r>
                      <a:rPr lang="en-US" altLang="zh-CN" b="1" i="1">
                        <a:latin typeface="Cambria Math"/>
                      </a:rPr>
                      <m:t>(</m:t>
                    </m:r>
                    <m:sSup>
                      <m:sSupPr>
                        <m:ctrlPr>
                          <a:rPr lang="zh-CN" altLang="zh-CN" b="1" i="1">
                            <a:latin typeface="Cambria Math" panose="02040503050406030204" pitchFamily="18" charset="0"/>
                          </a:rPr>
                        </m:ctrlPr>
                      </m:sSupPr>
                      <m:e>
                        <m:r>
                          <a:rPr lang="en-US" altLang="zh-CN" b="1" i="1">
                            <a:latin typeface="Cambria Math"/>
                          </a:rPr>
                          <m:t>𝜵</m:t>
                        </m:r>
                        <m:r>
                          <a:rPr lang="en-US" altLang="zh-CN" b="1" i="1">
                            <a:latin typeface="Cambria Math"/>
                          </a:rPr>
                          <m:t>𝒇</m:t>
                        </m:r>
                        <m:r>
                          <a:rPr lang="en-US" altLang="zh-CN" b="1" i="1">
                            <a:latin typeface="Cambria Math"/>
                          </a:rPr>
                          <m:t>(</m:t>
                        </m:r>
                        <m:r>
                          <a:rPr lang="en-US" altLang="zh-CN" b="1" i="1">
                            <a:latin typeface="Cambria Math"/>
                          </a:rPr>
                          <m:t>𝒙</m:t>
                        </m:r>
                        <m:r>
                          <a:rPr lang="en-US" altLang="zh-CN" b="1" i="1">
                            <a:latin typeface="Cambria Math"/>
                          </a:rPr>
                          <m:t>))</m:t>
                        </m:r>
                      </m:e>
                      <m:sup>
                        <m:r>
                          <a:rPr lang="en-US" altLang="zh-CN" b="1" i="1">
                            <a:latin typeface="Cambria Math"/>
                          </a:rPr>
                          <m:t>𝑻</m:t>
                        </m:r>
                      </m:sup>
                    </m:sSup>
                    <m:r>
                      <a:rPr lang="en-US" altLang="zh-CN" b="1" i="1">
                        <a:latin typeface="Cambria Math"/>
                      </a:rPr>
                      <m:t>∆</m:t>
                    </m:r>
                    <m:r>
                      <a:rPr lang="en-US" altLang="zh-CN" b="1" i="1">
                        <a:latin typeface="Cambria Math"/>
                      </a:rPr>
                      <m:t>𝒙</m:t>
                    </m:r>
                    <m:r>
                      <a:rPr lang="en-US" altLang="zh-CN" b="1" i="1">
                        <a:latin typeface="Cambria Math"/>
                      </a:rPr>
                      <m:t>&lt;</m:t>
                    </m:r>
                    <m:r>
                      <a:rPr lang="en-US" altLang="zh-CN" b="1" i="1">
                        <a:latin typeface="Cambria Math"/>
                      </a:rPr>
                      <m:t>𝟎</m:t>
                    </m:r>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 </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分别为损失函数梯度的模和下一轮迭代中</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取值增量的模，两者均为正数。为了保证损失误差减少，只要保证</a:t>
                </a:r>
                <a14:m>
                  <m:oMath xmlns:m="http://schemas.openxmlformats.org/officeDocument/2006/math">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i="1">
                        <a:latin typeface="Cambria Math" panose="02040503050406030204" pitchFamily="18" charset="0"/>
                      </a:rPr>
                      <m:t>&lt;</m:t>
                    </m:r>
                    <m:r>
                      <a:rPr lang="en-US" altLang="zh-CN" b="1" i="1">
                        <a:latin typeface="Cambria Math" panose="02040503050406030204" pitchFamily="18" charset="0"/>
                      </a:rPr>
                      <m:t>𝟎</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zh-CN" altLang="zh-CN" b="1">
                        <a:latin typeface="Cambria Math" panose="02040503050406030204" pitchFamily="18" charset="0"/>
                      </a:rPr>
                      <m:t> </m:t>
                    </m:r>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𝛉</m:t>
                        </m:r>
                        <m:r>
                          <a:rPr lang="en-US" altLang="zh-CN" b="1">
                            <a:latin typeface="Cambria Math" panose="02040503050406030204" pitchFamily="18" charset="0"/>
                          </a:rPr>
                          <m:t>=</m:t>
                        </m:r>
                        <m:r>
                          <a:rPr lang="en-US" altLang="zh-CN" b="1" i="1">
                            <a:latin typeface="Cambria Math" panose="02040503050406030204" pitchFamily="18" charset="0"/>
                          </a:rPr>
                          <m:t>−</m:t>
                        </m:r>
                        <m:r>
                          <a:rPr lang="en-US" altLang="zh-CN" b="1" i="1">
                            <a:latin typeface="Cambria Math" panose="02040503050406030204" pitchFamily="18" charset="0"/>
                          </a:rPr>
                          <m:t>𝟏</m:t>
                        </m:r>
                      </m:e>
                    </m:func>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，这时损失函数减少的幅度值</a:t>
                </a:r>
                <a14:m>
                  <m:oMath xmlns:m="http://schemas.openxmlformats.org/officeDocument/2006/math">
                    <m:r>
                      <a:rPr lang="en-US" altLang="zh-CN" b="1" i="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sup>
                        <m:r>
                          <a:rPr lang="en-US" altLang="zh-CN" b="1" i="1">
                            <a:latin typeface="Cambria Math" panose="02040503050406030204" pitchFamily="18" charset="0"/>
                          </a:rPr>
                          <m:t>𝑻</m:t>
                        </m:r>
                      </m:sup>
                    </m:sSup>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取到最小。</a:t>
                </a:r>
              </a:p>
            </p:txBody>
          </p:sp>
        </mc:Choice>
        <mc:Fallback xmlns="">
          <p:sp>
            <p:nvSpPr>
              <p:cNvPr id="4" name="矩形 3"/>
              <p:cNvSpPr>
                <a:spLocks noRot="1" noChangeAspect="1" noMove="1" noResize="1" noEditPoints="1" noAdjustHandles="1" noChangeArrowheads="1" noChangeShapeType="1" noTextEdit="1"/>
              </p:cNvSpPr>
              <p:nvPr/>
            </p:nvSpPr>
            <p:spPr>
              <a:xfrm>
                <a:off x="200547" y="1098795"/>
                <a:ext cx="8742905" cy="5122171"/>
              </a:xfrm>
              <a:prstGeom prst="rect">
                <a:avLst/>
              </a:prstGeom>
              <a:blipFill>
                <a:blip r:embed="rId2"/>
                <a:stretch>
                  <a:fillRect l="-488" r="-3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1572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71580" y="200709"/>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梯度下降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Gradient Descent)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504276" y="1117019"/>
                <a:ext cx="8042313" cy="3329116"/>
              </a:xfrm>
              <a:prstGeom prst="rect">
                <a:avLst/>
              </a:prstGeom>
            </p:spPr>
            <p:txBody>
              <a:bodyPr wrap="square">
                <a:spAutoFit/>
              </a:bodyPr>
              <a:lstStyle/>
              <a:p>
                <a:pPr algn="just">
                  <a:lnSpc>
                    <a:spcPct val="20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a:latin typeface="Cambria Math" panose="02040503050406030204" pitchFamily="18" charset="0"/>
                      </a:rPr>
                      <m:t>𝛉</m:t>
                    </m:r>
                    <m:r>
                      <a:rPr lang="en-US" altLang="zh-CN" b="1">
                        <a:latin typeface="Cambria Math" panose="02040503050406030204" pitchFamily="18" charset="0"/>
                      </a:rPr>
                      <m:t>=</m:t>
                    </m:r>
                    <m:sSup>
                      <m:sSupPr>
                        <m:ctrlPr>
                          <a:rPr lang="zh-CN" altLang="zh-CN" b="1" i="1">
                            <a:latin typeface="Cambria Math" panose="02040503050406030204" pitchFamily="18" charset="0"/>
                          </a:rPr>
                        </m:ctrlPr>
                      </m:sSupPr>
                      <m:e>
                        <m:r>
                          <a:rPr lang="en-US" altLang="zh-CN" b="1" i="1">
                            <a:latin typeface="Cambria Math" panose="02040503050406030204" pitchFamily="18" charset="0"/>
                          </a:rPr>
                          <m:t>𝟏𝟖𝟎</m:t>
                        </m:r>
                      </m:e>
                      <m:sup>
                        <m:r>
                          <a:rPr lang="en-US" altLang="zh-CN" b="1" i="1">
                            <a:latin typeface="Cambria Math" panose="02040503050406030204" pitchFamily="18" charset="0"/>
                          </a:rPr>
                          <m:t>∘</m:t>
                        </m:r>
                      </m:sup>
                    </m:sSup>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时，</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之间的差值为：</a:t>
                </a:r>
                <a14:m>
                  <m:oMath xmlns:m="http://schemas.openxmlformats.org/officeDocument/2006/math">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a:latin typeface="Cambria Math" panose="02040503050406030204" pitchFamily="18" charset="0"/>
                          </a:rPr>
                          <m:t>∆</m:t>
                        </m:r>
                        <m:r>
                          <a:rPr lang="en-US" altLang="zh-CN" b="1" i="1">
                            <a:latin typeface="Cambria Math" panose="02040503050406030204" pitchFamily="18" charset="0"/>
                          </a:rPr>
                          <m:t>𝒙</m:t>
                        </m:r>
                      </m:e>
                    </m:d>
                    <m:r>
                      <a:rPr lang="en-US" altLang="zh-CN" b="1" i="1">
                        <a:latin typeface="Cambria Math" panose="02040503050406030204" pitchFamily="18" charset="0"/>
                      </a:rPr>
                      <m:t>−</m:t>
                    </m:r>
                    <m:r>
                      <a:rPr lang="en-US" altLang="zh-CN" b="1" i="1">
                        <a:latin typeface="Cambria Math" panose="02040503050406030204" pitchFamily="18" charset="0"/>
                      </a:rPr>
                      <m:t>𝒇</m:t>
                    </m:r>
                    <m:d>
                      <m:dPr>
                        <m:ctrlPr>
                          <a:rPr lang="zh-CN" altLang="zh-CN" b="1" i="1">
                            <a:latin typeface="Cambria Math" panose="02040503050406030204" pitchFamily="18" charset="0"/>
                          </a:rPr>
                        </m:ctrlPr>
                      </m:dPr>
                      <m:e>
                        <m:r>
                          <a:rPr lang="en-US" altLang="zh-CN" b="1" i="1">
                            <a:latin typeface="Cambria Math" panose="02040503050406030204" pitchFamily="18" charset="0"/>
                          </a:rPr>
                          <m:t>𝒙</m:t>
                        </m:r>
                      </m:e>
                    </m:d>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func>
                      <m:funcPr>
                        <m:ctrlPr>
                          <a:rPr lang="zh-CN" altLang="zh-CN" b="1" i="1">
                            <a:latin typeface="Cambria Math" panose="02040503050406030204" pitchFamily="18" charset="0"/>
                          </a:rPr>
                        </m:ctrlPr>
                      </m:funcPr>
                      <m:fName>
                        <m:r>
                          <a:rPr lang="en-US" altLang="zh-CN" b="1" i="1">
                            <a:latin typeface="Cambria Math" panose="02040503050406030204" pitchFamily="18" charset="0"/>
                          </a:rPr>
                          <m:t>𝒄𝒐𝒔</m:t>
                        </m:r>
                      </m:fName>
                      <m:e>
                        <m:r>
                          <a:rPr lang="en-US" altLang="zh-CN" b="1" i="1">
                            <a:latin typeface="Cambria Math" panose="02040503050406030204" pitchFamily="18" charset="0"/>
                          </a:rPr>
                          <m:t>𝜽</m:t>
                        </m:r>
                      </m:e>
                    </m:func>
                    <m:r>
                      <a:rPr lang="en-US" altLang="zh-CN" b="1">
                        <a:latin typeface="Cambria Math" panose="02040503050406030204" pitchFamily="18" charset="0"/>
                      </a:rPr>
                      <m:t>=</m:t>
                    </m:r>
                    <m:r>
                      <a:rPr lang="en-US" altLang="zh-CN" b="1" i="1">
                        <a:latin typeface="Cambria Math" panose="02040503050406030204" pitchFamily="18" charset="0"/>
                      </a:rPr>
                      <m:t>−</m:t>
                    </m:r>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𝒙</m:t>
                        </m:r>
                      </m:e>
                    </m:d>
                    <m:d>
                      <m:dPr>
                        <m:begChr m:val="‖"/>
                        <m:endChr m:val="‖"/>
                        <m:ctrlPr>
                          <a:rPr lang="zh-CN" altLang="zh-CN" b="1" i="1">
                            <a:latin typeface="Cambria Math" panose="02040503050406030204" pitchFamily="18" charset="0"/>
                          </a:rPr>
                        </m:ctrlPr>
                      </m:dPr>
                      <m:e>
                        <m:r>
                          <a:rPr lang="en-US" altLang="zh-CN" b="1" i="1">
                            <a:latin typeface="Cambria Math" panose="02040503050406030204" pitchFamily="18" charset="0"/>
                          </a:rPr>
                          <m:t>𝜵</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e>
                    </m:d>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。这说明只要沿着损失函数梯度的反方向选取</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的增量</a:t>
                </a:r>
                <a14:m>
                  <m:oMath xmlns:m="http://schemas.openxmlformats.org/officeDocument/2006/math">
                    <m:r>
                      <a:rPr lang="en-US" altLang="zh-CN" b="1" i="1">
                        <a:latin typeface="Cambria Math" panose="02040503050406030204" pitchFamily="18" charset="0"/>
                      </a:rPr>
                      <m:t>∆</m:t>
                    </m:r>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，就会保证损失误差下降最多、下降最快，犹如从山峰处沿着最陡峭路径可快速走到山谷。在前面的推导中忽略了损失函数的二阶导数以及其高阶导数的取值，因此在实际中引入步长</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，用</a:t>
                </a:r>
                <a14:m>
                  <m:oMath xmlns:m="http://schemas.openxmlformats.org/officeDocument/2006/math">
                    <m:r>
                      <a:rPr lang="en-US" altLang="zh-CN" b="1" i="1">
                        <a:latin typeface="Cambria Math" panose="02040503050406030204" pitchFamily="18" charset="0"/>
                      </a:rPr>
                      <m:t>𝒙</m:t>
                    </m:r>
                    <m:r>
                      <a:rPr lang="en-US" altLang="zh-CN" b="1" i="1">
                        <a:latin typeface="Cambria Math" panose="02040503050406030204" pitchFamily="18" charset="0"/>
                      </a:rPr>
                      <m:t>−</m:t>
                    </m:r>
                    <m:r>
                      <a:rPr lang="en-US" altLang="zh-CN" b="1" i="1">
                        <a:latin typeface="Cambria Math" panose="02040503050406030204" pitchFamily="18" charset="0"/>
                      </a:rPr>
                      <m:t>𝜼𝜵</m:t>
                    </m:r>
                    <m:r>
                      <a:rPr lang="en-US" altLang="zh-CN" b="1" i="1">
                        <a:latin typeface="Cambria Math" panose="02040503050406030204" pitchFamily="18" charset="0"/>
                      </a:rPr>
                      <m:t>𝒇</m:t>
                    </m:r>
                    <m:r>
                      <a:rPr lang="en-US" altLang="zh-CN" b="1" i="1">
                        <a:latin typeface="Cambria Math" panose="02040503050406030204" pitchFamily="18" charset="0"/>
                      </a:rPr>
                      <m:t>(</m:t>
                    </m:r>
                    <m:r>
                      <a:rPr lang="en-US" altLang="zh-CN" b="1" i="1">
                        <a:latin typeface="Cambria Math" panose="02040503050406030204" pitchFamily="18" charset="0"/>
                      </a:rPr>
                      <m:t>𝒙</m:t>
                    </m:r>
                    <m:r>
                      <a:rPr lang="en-US" altLang="zh-CN" b="1" i="1">
                        <a:latin typeface="Cambria Math" panose="020405030504060302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来更新</a:t>
                </a:r>
                <a14:m>
                  <m:oMath xmlns:m="http://schemas.openxmlformats.org/officeDocument/2006/math">
                    <m:r>
                      <a:rPr lang="en-US" altLang="zh-CN" b="1" i="1">
                        <a:latin typeface="Cambria Math" panose="02040503050406030204" pitchFamily="18" charset="0"/>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（在具体实现时</a:t>
                </a:r>
                <a14:m>
                  <m:oMath xmlns:m="http://schemas.openxmlformats.org/officeDocument/2006/math">
                    <m:r>
                      <a:rPr lang="en-US" altLang="zh-CN" b="1" i="1">
                        <a:latin typeface="Cambria Math" panose="02040503050406030204" pitchFamily="18" charset="0"/>
                      </a:rPr>
                      <m:t>𝛈</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可取一个定值）。</a:t>
                </a:r>
              </a:p>
            </p:txBody>
          </p:sp>
        </mc:Choice>
        <mc:Fallback xmlns="">
          <p:sp>
            <p:nvSpPr>
              <p:cNvPr id="3" name="矩形 2"/>
              <p:cNvSpPr>
                <a:spLocks noRot="1" noChangeAspect="1" noMove="1" noResize="1" noEditPoints="1" noAdjustHandles="1" noChangeArrowheads="1" noChangeShapeType="1" noTextEdit="1"/>
              </p:cNvSpPr>
              <p:nvPr/>
            </p:nvSpPr>
            <p:spPr>
              <a:xfrm>
                <a:off x="504276" y="1117019"/>
                <a:ext cx="8042313" cy="3329116"/>
              </a:xfrm>
              <a:prstGeom prst="rect">
                <a:avLst/>
              </a:prstGeom>
              <a:blipFill>
                <a:blip r:embed="rId2"/>
                <a:stretch>
                  <a:fillRect l="-682" r="-607" b="-16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9B8F3EC-3E17-4166-A4A7-F2182B52C8CE}"/>
                  </a:ext>
                </a:extLst>
              </p:cNvPr>
              <p:cNvSpPr/>
              <p:nvPr/>
            </p:nvSpPr>
            <p:spPr>
              <a:xfrm>
                <a:off x="1308033" y="4667583"/>
                <a:ext cx="6876708" cy="1533112"/>
              </a:xfrm>
              <a:prstGeom prst="rect">
                <a:avLst/>
              </a:prstGeom>
              <a:solidFill>
                <a:schemeClr val="accent3">
                  <a:lumMod val="60000"/>
                  <a:lumOff val="40000"/>
                  <a:alpha val="60000"/>
                </a:schemeClr>
              </a:solidFill>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从下面的公式可以计算得到变量的增量为</a:t>
                </a:r>
                <a14:m>
                  <m:oMath xmlns:m="http://schemas.openxmlformats.org/officeDocument/2006/math">
                    <m:r>
                      <a:rPr lang="en-US" altLang="zh-CN" sz="16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变量更新后的取值</m:t>
                          </m:r>
                        </m:lim>
                      </m:limLow>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变量当前取值</m:t>
                          </m:r>
                        </m:lim>
                      </m:limLow>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groupChr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η∇</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latin typeface="Cambria Math" panose="02040503050406030204" pitchFamily="18" charset="0"/>
                                      <a:ea typeface="华文楷体" panose="02010600040101010101" pitchFamily="2" charset="-122"/>
                                      <a:cs typeface="Times New Roman" panose="02020603050405020304" pitchFamily="18" charset="0"/>
                                    </a:rPr>
                                    <m:t>𝒙</m:t>
                                  </m:r>
                                </m:e>
                              </m:d>
                            </m:e>
                          </m:groupChr>
                        </m:e>
                        <m:lim>
                          <m:r>
                            <a:rPr lang="zh-CN" altLang="zh-CN" kern="100">
                              <a:latin typeface="Cambria Math" panose="02040503050406030204" pitchFamily="18" charset="0"/>
                              <a:ea typeface="华文楷体" panose="02010600040101010101" pitchFamily="2" charset="-122"/>
                              <a:cs typeface="Times New Roman" panose="02020603050405020304" pitchFamily="18" charset="0"/>
                            </a:rPr>
                            <m:t>变量的增量</m:t>
                          </m:r>
                        </m:lim>
                      </m:limLow>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69B8F3EC-3E17-4166-A4A7-F2182B52C8CE}"/>
                  </a:ext>
                </a:extLst>
              </p:cNvPr>
              <p:cNvSpPr>
                <a:spLocks noRot="1" noChangeAspect="1" noMove="1" noResize="1" noEditPoints="1" noAdjustHandles="1" noChangeArrowheads="1" noChangeShapeType="1" noTextEdit="1"/>
              </p:cNvSpPr>
              <p:nvPr/>
            </p:nvSpPr>
            <p:spPr>
              <a:xfrm>
                <a:off x="1308033" y="4667583"/>
                <a:ext cx="6876708" cy="15331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9096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471776" y="1103039"/>
            <a:ext cx="8221463" cy="1286250"/>
          </a:xfrm>
          <a:prstGeom prst="rect">
            <a:avLst/>
          </a:prstGeom>
        </p:spPr>
        <p:txBody>
          <a:bodyPr wrap="square">
            <a:spAutoFit/>
          </a:bodyPr>
          <a:lstStyle/>
          <a:p>
            <a:pPr marL="285750" indent="-285750">
              <a:lnSpc>
                <a:spcPct val="150000"/>
              </a:lnSpc>
              <a:buFont typeface="Wingdings" panose="05000000000000000000" pitchFamily="2" charset="2"/>
              <a:buChar char="l"/>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BP</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算法是一种将输出层误差反向传播给隐藏层进行参数更新的方法。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将误差从后向前传递，将误差分摊给各层所有单元，从而获得各层单元所产生的误差，进而依据这个误差来让各层单元负起各自责任、修正各单元参数。</a:t>
            </a:r>
          </a:p>
        </p:txBody>
      </p:sp>
      <p:pic>
        <p:nvPicPr>
          <p:cNvPr id="35" name="图片 34">
            <a:extLst>
              <a:ext uri="{FF2B5EF4-FFF2-40B4-BE49-F238E27FC236}">
                <a16:creationId xmlns:a16="http://schemas.microsoft.com/office/drawing/2014/main" id="{91C1D729-5583-4125-9BDF-635BA61DC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587" y="2760114"/>
            <a:ext cx="7791718" cy="2685321"/>
          </a:xfrm>
          <a:prstGeom prst="rect">
            <a:avLst/>
          </a:prstGeom>
        </p:spPr>
      </p:pic>
      <p:sp>
        <p:nvSpPr>
          <p:cNvPr id="36" name="文本框 35">
            <a:extLst>
              <a:ext uri="{FF2B5EF4-FFF2-40B4-BE49-F238E27FC236}">
                <a16:creationId xmlns:a16="http://schemas.microsoft.com/office/drawing/2014/main" id="{2DD4DA0D-6A92-4669-9EDD-5231A345FF7C}"/>
              </a:ext>
            </a:extLst>
          </p:cNvPr>
          <p:cNvSpPr txBox="1"/>
          <p:nvPr/>
        </p:nvSpPr>
        <p:spPr>
          <a:xfrm>
            <a:off x="2734122" y="5570295"/>
            <a:ext cx="3785011"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161055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244874" y="4637171"/>
                <a:ext cx="8480485" cy="1637436"/>
              </a:xfrm>
              <a:prstGeom prst="rect">
                <a:avLst/>
              </a:prstGeom>
            </p:spPr>
            <p:txBody>
              <a:bodyPr wrap="square">
                <a:spAutoFit/>
              </a:bodyPr>
              <a:lstStyle/>
              <a:p>
                <a:pPr algn="just"/>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为了使损失函数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取值减少（从而保证模型预测结果与实际结果之间的差距越来越小），需要求取损失函数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相对于</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的偏导，然后按照损失函数梯度的反方向选取一个微小的增量，来调整</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的取值，就能够保证损失函数取值减少。即将</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变为</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r>
                      <a:rPr lang="en-US" altLang="zh-CN" b="1" i="1">
                        <a:latin typeface="Cambria Math" panose="02040503050406030204" pitchFamily="18" charset="0"/>
                      </a:rPr>
                      <m:t>−</m:t>
                    </m:r>
                    <m:r>
                      <a:rPr lang="en-US" altLang="zh-CN" b="1" i="1">
                        <a:latin typeface="Cambria Math" panose="02040503050406030204" pitchFamily="18" charset="0"/>
                      </a:rPr>
                      <m:t>𝛈</m:t>
                    </m:r>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后，能使得损失误差减少。这里</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panose="02040503050406030204" pitchFamily="18" charset="0"/>
                          </a:rPr>
                          <m:t>𝒅</m:t>
                        </m:r>
                        <m:r>
                          <a:rPr lang="en-US" altLang="zh-CN" b="1" i="1">
                            <a:latin typeface="Cambria Math" panose="02040503050406030204" pitchFamily="18" charset="0"/>
                          </a:rPr>
                          <m:t>𝓛</m:t>
                        </m:r>
                      </m:num>
                      <m:den>
                        <m:r>
                          <a:rPr lang="en-US" altLang="zh-CN" b="1" i="1">
                            <a:latin typeface="Cambria Math" panose="02040503050406030204" pitchFamily="18" charset="0"/>
                          </a:rPr>
                          <m:t>𝒅</m:t>
                        </m:r>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den>
                    </m:f>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为损失函数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的偏导。于是，需要求取损失函数</a:t>
                </a:r>
                <a14:m>
                  <m:oMath xmlns:m="http://schemas.openxmlformats.org/officeDocument/2006/math">
                    <m:r>
                      <a:rPr lang="en-US" altLang="zh-CN" b="1" i="1">
                        <a:latin typeface="Cambria Math" panose="02040503050406030204" pitchFamily="18" charset="0"/>
                      </a:rPr>
                      <m:t>𝓛</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对变量参数</a:t>
                </a:r>
                <a14:m>
                  <m:oMath xmlns:m="http://schemas.openxmlformats.org/officeDocument/2006/math">
                    <m:sSub>
                      <m:sSubPr>
                        <m:ctrlPr>
                          <a:rPr lang="zh-CN" altLang="zh-CN" b="1" i="1">
                            <a:latin typeface="Cambria Math" panose="02040503050406030204" pitchFamily="18" charset="0"/>
                          </a:rPr>
                        </m:ctrlPr>
                      </m:sSubPr>
                      <m:e>
                        <m:r>
                          <a:rPr lang="en-US" altLang="zh-CN" b="1" i="1">
                            <a:latin typeface="Cambria Math" panose="02040503050406030204" pitchFamily="18" charset="0"/>
                          </a:rPr>
                          <m:t>𝒘</m:t>
                        </m:r>
                      </m:e>
                      <m:sub>
                        <m:r>
                          <a:rPr lang="en-US" altLang="zh-CN" b="1" i="1">
                            <a:latin typeface="Cambria Math" panose="02040503050406030204" pitchFamily="18" charset="0"/>
                          </a:rPr>
                          <m:t>𝟏</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的偏导。</a:t>
                </a:r>
              </a:p>
            </p:txBody>
          </p:sp>
        </mc:Choice>
        <mc:Fallback xmlns="">
          <p:sp>
            <p:nvSpPr>
              <p:cNvPr id="3" name="矩形 2"/>
              <p:cNvSpPr>
                <a:spLocks noRot="1" noChangeAspect="1" noMove="1" noResize="1" noEditPoints="1" noAdjustHandles="1" noChangeArrowheads="1" noChangeShapeType="1" noTextEdit="1"/>
              </p:cNvSpPr>
              <p:nvPr/>
            </p:nvSpPr>
            <p:spPr>
              <a:xfrm>
                <a:off x="244874" y="4637171"/>
                <a:ext cx="8480485" cy="1637436"/>
              </a:xfrm>
              <a:prstGeom prst="rect">
                <a:avLst/>
              </a:prstGeom>
              <a:blipFill>
                <a:blip r:embed="rId2"/>
                <a:stretch>
                  <a:fillRect l="-575" t="-2985" r="-647" b="-4478"/>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CBDB1793-6001-46C7-962E-D9656400B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026" y="1119664"/>
            <a:ext cx="7791718" cy="2685321"/>
          </a:xfrm>
          <a:prstGeom prst="rect">
            <a:avLst/>
          </a:prstGeom>
        </p:spPr>
      </p:pic>
      <p:sp>
        <p:nvSpPr>
          <p:cNvPr id="36" name="文本框 35">
            <a:extLst>
              <a:ext uri="{FF2B5EF4-FFF2-40B4-BE49-F238E27FC236}">
                <a16:creationId xmlns:a16="http://schemas.microsoft.com/office/drawing/2014/main" id="{600D3088-FFAA-45DA-9BF4-DBE060EF3792}"/>
              </a:ext>
            </a:extLst>
          </p:cNvPr>
          <p:cNvSpPr txBox="1"/>
          <p:nvPr/>
        </p:nvSpPr>
        <p:spPr>
          <a:xfrm>
            <a:off x="2312426" y="3892564"/>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4144669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1969</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411554"/>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1943</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年，神经科学家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Warren McCulloch</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和逻辑学家</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Walter Pitts</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合作提出了“</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McCulloch–Pitts (MCP) neuron”</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的思想。 </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可对输入信号线性加权组合，再用符号函数来输出线性加权组合结果，以模拟大脑复杂活动模式。</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MCP</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是最早的神经网络雏形。</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200" dirty="0"/>
                <a:t>“</a:t>
              </a:r>
              <a:r>
                <a:rPr lang="zh-CN" altLang="zh-CN" sz="1200" dirty="0"/>
                <a:t>我们在科学史上第一次知道了</a:t>
              </a:r>
              <a:r>
                <a:rPr lang="en-US" altLang="zh-CN" sz="1200" dirty="0"/>
                <a:t>‘</a:t>
              </a:r>
              <a:r>
                <a:rPr lang="zh-CN" altLang="zh-CN" sz="1200" dirty="0"/>
                <a:t>我们是怎么知道的</a:t>
              </a:r>
              <a:r>
                <a:rPr lang="en-US" altLang="zh-CN" sz="1200" dirty="0"/>
                <a:t>’</a:t>
              </a:r>
              <a:r>
                <a:rPr lang="zh-CN" altLang="zh-CN" sz="1200" dirty="0"/>
                <a:t>（</a:t>
              </a:r>
              <a:r>
                <a:rPr lang="en-US" altLang="zh-CN" sz="1200" dirty="0"/>
                <a:t> for the first time in the history of science, </a:t>
              </a:r>
              <a:r>
                <a:rPr lang="en-US" altLang="zh-CN" sz="1200" i="1" dirty="0"/>
                <a:t>we know how we know</a:t>
              </a:r>
              <a:r>
                <a:rPr lang="en-US" altLang="zh-CN" sz="1200" dirty="0"/>
                <a:t>)”</a:t>
              </a:r>
              <a:endParaRPr lang="zh-CN" altLang="en-US" sz="1200"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78" name="文本框 77">
              <a:extLst>
                <a:ext uri="{FF2B5EF4-FFF2-40B4-BE49-F238E27FC236}">
                  <a16:creationId xmlns:a16="http://schemas.microsoft.com/office/drawing/2014/main" id="{4E8A4D2D-F73F-4929-9F0F-C725057BEE8F}"/>
                </a:ext>
              </a:extLst>
            </p:cNvPr>
            <p:cNvSpPr txBox="1"/>
            <p:nvPr/>
          </p:nvSpPr>
          <p:spPr>
            <a:xfrm>
              <a:off x="1532620" y="1234200"/>
              <a:ext cx="2582214" cy="3131153"/>
            </a:xfrm>
            <a:prstGeom prst="rect">
              <a:avLst/>
            </a:prstGeom>
            <a:noFill/>
          </p:spPr>
          <p:txBody>
            <a:bodyPr wrap="square">
              <a:spAutoFit/>
            </a:bodyPr>
            <a:lstStyle/>
            <a:p>
              <a:r>
                <a:rPr lang="zh-CN"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赫布理论</a:t>
              </a:r>
              <a:r>
                <a:rPr lang="en-US" altLang="zh-CN" sz="15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Hebbian theory)</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神经元之间持续重复经验刺激可导致突触传递效能增加</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Neurons that fire tog-ether, wire together.</a:t>
              </a:r>
            </a:p>
            <a:p>
              <a:pPr algn="just"/>
              <a:endParaRPr lang="en-US" altLang="zh-CN" sz="1500"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 “神经元之间突触的强弱变化是学习与记忆的生理学基础”这一理论为联结主义人工智能研究提供了认知神经心理学基础。</a:t>
              </a: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p>
          </p:txBody>
        </p:sp>
        <p:sp>
          <p:nvSpPr>
            <p:cNvPr id="81" name="文本框 80">
              <a:extLst>
                <a:ext uri="{FF2B5EF4-FFF2-40B4-BE49-F238E27FC236}">
                  <a16:creationId xmlns:a16="http://schemas.microsoft.com/office/drawing/2014/main" id="{A220A578-3A88-453A-8C02-EC6CC6CC7C3F}"/>
                </a:ext>
              </a:extLst>
            </p:cNvPr>
            <p:cNvSpPr txBox="1"/>
            <p:nvPr/>
          </p:nvSpPr>
          <p:spPr>
            <a:xfrm>
              <a:off x="1532620" y="1234200"/>
              <a:ext cx="2582214" cy="2663817"/>
            </a:xfrm>
            <a:prstGeom prst="rect">
              <a:avLst/>
            </a:prstGeom>
            <a:noFill/>
          </p:spPr>
          <p:txBody>
            <a:bodyPr wrap="square">
              <a:spAutoFit/>
            </a:bodyPr>
            <a:lstStyle/>
            <a:p>
              <a:pPr algn="just"/>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1958 </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David Hubel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500" dirty="0" err="1">
                  <a:latin typeface="Times New Roman" panose="02020603050405020304" pitchFamily="18" charset="0"/>
                  <a:ea typeface="楷体" panose="02010609060101010101" pitchFamily="49" charset="-122"/>
                  <a:cs typeface="Times New Roman" panose="02020603050405020304" pitchFamily="18" charset="0"/>
                </a:rPr>
                <a:t>Torsten</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 Wiesel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在实验中发现小猫后脑皮层中不同视觉神经元与瞳孔所受刺激之间存在某种对应关系，由此发现了一种被称为“方向选择性细胞</a:t>
              </a:r>
              <a:r>
                <a:rPr lang="en-US" altLang="zh-CN" sz="1500" dirty="0">
                  <a:latin typeface="Times New Roman" panose="02020603050405020304" pitchFamily="18" charset="0"/>
                  <a:ea typeface="楷体" panose="02010609060101010101" pitchFamily="49" charset="-122"/>
                  <a:cs typeface="Times New Roman" panose="02020603050405020304" pitchFamily="18" charset="0"/>
                </a:rPr>
                <a:t>(orientation selective cell)</a:t>
              </a:r>
              <a:r>
                <a:rPr lang="zh-CN" altLang="en-US" sz="1500" dirty="0">
                  <a:latin typeface="Times New Roman" panose="02020603050405020304" pitchFamily="18" charset="0"/>
                  <a:ea typeface="楷体" panose="02010609060101010101" pitchFamily="49" charset="-122"/>
                  <a:cs typeface="Times New Roman" panose="02020603050405020304" pitchFamily="18" charset="0"/>
                </a:rPr>
                <a:t>”的神经元细胞，从而揭示了 “视觉系统信息分层处理”这一机制。</a:t>
              </a:r>
            </a:p>
          </p:txBody>
        </p:sp>
      </p:grpSp>
    </p:spTree>
    <p:extLst>
      <p:ext uri="{BB962C8B-B14F-4D97-AF65-F5344CB8AC3E}">
        <p14:creationId xmlns:p14="http://schemas.microsoft.com/office/powerpoint/2010/main" val="39109641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35207" y="4435980"/>
                <a:ext cx="8634721" cy="1854354"/>
              </a:xfrm>
              <a:prstGeom prst="rect">
                <a:avLst/>
              </a:prstGeom>
            </p:spPr>
            <p:txBody>
              <a:bodyPr wrap="square">
                <a:spAutoFit/>
              </a:bodyPr>
              <a:lstStyle/>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由于</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与加权累加函数</a:t>
                </a:r>
                <a14:m>
                  <m:oMath xmlns:m="http://schemas.openxmlformats.org/officeDocument/2006/math">
                    <m:r>
                      <a:rPr lang="en-US" altLang="zh-CN" sz="1600" b="1" i="1">
                        <a:latin typeface="Cambria Math" panose="02040503050406030204" pitchFamily="18" charset="0"/>
                      </a:rPr>
                      <m:t>𝓧</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函数均有关，因此</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。在这个链式求导中：</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𝓞</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与损失函数的定义有关；</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𝓞</m:t>
                        </m:r>
                      </m:num>
                      <m:den>
                        <m:r>
                          <a:rPr lang="en-US" altLang="zh-CN" sz="1600" b="1" i="1">
                            <a:latin typeface="Cambria Math" panose="02040503050406030204" pitchFamily="18" charset="0"/>
                          </a:rPr>
                          <m:t>𝒅</m:t>
                        </m:r>
                        <m:r>
                          <a:rPr lang="en-US" altLang="zh-CN" sz="1600" b="1" i="1">
                            <a:latin typeface="Cambria Math" panose="02040503050406030204" pitchFamily="18" charset="0"/>
                          </a:rPr>
                          <m:t>𝓧</m:t>
                        </m:r>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是对</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函数求导，结果为</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𝟏</m:t>
                        </m:r>
                      </m:num>
                      <m:den>
                        <m:r>
                          <a:rPr lang="en-US" altLang="zh-CN" sz="1600" b="1" i="1">
                            <a:latin typeface="Cambria Math" panose="02040503050406030204" pitchFamily="18" charset="0"/>
                          </a:rPr>
                          <m:t>𝟏</m:t>
                        </m:r>
                        <m:r>
                          <a:rPr lang="en-US" altLang="zh-CN" sz="1600" b="1" i="1">
                            <a:latin typeface="Cambria Math" panose="02040503050406030204" pitchFamily="18" charset="0"/>
                          </a:rPr>
                          <m:t>+</m:t>
                        </m:r>
                        <m:sSup>
                          <m:sSupPr>
                            <m:ctrlPr>
                              <a:rPr lang="zh-CN" altLang="zh-CN" sz="1600" b="1" i="1">
                                <a:latin typeface="Cambria Math" panose="02040503050406030204" pitchFamily="18" charset="0"/>
                              </a:rPr>
                            </m:ctrlPr>
                          </m:sSupPr>
                          <m:e>
                            <m:r>
                              <a:rPr lang="en-US" altLang="zh-CN" sz="1600" b="1" i="1">
                                <a:latin typeface="Cambria Math" panose="02040503050406030204" pitchFamily="18" charset="0"/>
                              </a:rPr>
                              <m:t>𝒆</m:t>
                            </m:r>
                          </m:e>
                          <m:sup>
                            <m:r>
                              <a:rPr lang="en-US" altLang="zh-CN" sz="1600" b="1" i="1">
                                <a:latin typeface="Cambria Math" panose="02040503050406030204" pitchFamily="18" charset="0"/>
                              </a:rPr>
                              <m:t>−</m:t>
                            </m:r>
                            <m:r>
                              <a:rPr lang="en-US" altLang="zh-CN" sz="1600" b="1" i="1">
                                <a:latin typeface="Cambria Math" panose="02040503050406030204" pitchFamily="18" charset="0"/>
                              </a:rPr>
                              <m:t>𝓧</m:t>
                            </m:r>
                          </m:sup>
                        </m:sSup>
                      </m:den>
                    </m:f>
                    <m:r>
                      <a:rPr lang="en-US" altLang="zh-CN" sz="1600" b="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𝒅</m:t>
                        </m:r>
                        <m:r>
                          <a:rPr lang="en-US" altLang="zh-CN" sz="1600" b="1" i="1">
                            <a:latin typeface="Cambria Math" panose="02040503050406030204" pitchFamily="18" charset="0"/>
                          </a:rPr>
                          <m:t>𝓧</m:t>
                        </m:r>
                      </m:num>
                      <m:den>
                        <m:r>
                          <a:rPr lang="en-US" altLang="zh-CN" sz="1600" b="1" i="1">
                            <a:latin typeface="Cambria Math" panose="02040503050406030204" pitchFamily="18" charset="0"/>
                          </a:rPr>
                          <m:t>𝒅</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den>
                    </m:f>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是加权累加函数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𝟐</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𝟑</m:t>
                        </m:r>
                      </m:sub>
                    </m:sSub>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𝟑</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求导，结果为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𝒐𝒖𝒕</m:t>
                        </m:r>
                      </m:e>
                      <m:sub>
                        <m:r>
                          <a:rPr lang="en-US" altLang="zh-CN" sz="1600" b="1" i="1">
                            <a:latin typeface="Cambria Math" panose="02040503050406030204" pitchFamily="18" charset="0"/>
                          </a:rPr>
                          <m:t>𝟏</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p>
              <a:p>
                <a:pPr marL="285750" indent="-285750">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链式求导实现了损失函数对某个自变量求偏导，好比将损失误差从输出端向输入端逐层传播，通过这个传播过程来更新该自变量取值。梯度下降法告诉我们，只要沿着损失函数梯度的反方向来更新参数，就可使得损失函数下降最快。</a:t>
                </a:r>
              </a:p>
            </p:txBody>
          </p:sp>
        </mc:Choice>
        <mc:Fallback xmlns="">
          <p:sp>
            <p:nvSpPr>
              <p:cNvPr id="4" name="矩形 3"/>
              <p:cNvSpPr>
                <a:spLocks noRot="1" noChangeAspect="1" noMove="1" noResize="1" noEditPoints="1" noAdjustHandles="1" noChangeArrowheads="1" noChangeShapeType="1" noTextEdit="1"/>
              </p:cNvSpPr>
              <p:nvPr/>
            </p:nvSpPr>
            <p:spPr>
              <a:xfrm>
                <a:off x="335207" y="4435980"/>
                <a:ext cx="8634721" cy="1854354"/>
              </a:xfrm>
              <a:prstGeom prst="rect">
                <a:avLst/>
              </a:prstGeom>
              <a:blipFill>
                <a:blip r:embed="rId2"/>
                <a:stretch>
                  <a:fillRect l="-282" r="-2684" b="-2961"/>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9306963A-566B-4738-BD36-800BD74421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225" y="1036341"/>
            <a:ext cx="7791718" cy="2685321"/>
          </a:xfrm>
          <a:prstGeom prst="rect">
            <a:avLst/>
          </a:prstGeom>
        </p:spPr>
      </p:pic>
      <p:sp>
        <p:nvSpPr>
          <p:cNvPr id="36" name="文本框 35">
            <a:extLst>
              <a:ext uri="{FF2B5EF4-FFF2-40B4-BE49-F238E27FC236}">
                <a16:creationId xmlns:a16="http://schemas.microsoft.com/office/drawing/2014/main" id="{85ACD81A-3BDA-42A6-AA04-B2BCC65E4F92}"/>
              </a:ext>
            </a:extLst>
          </p:cNvPr>
          <p:cNvSpPr txBox="1"/>
          <p:nvPr/>
        </p:nvSpPr>
        <p:spPr>
          <a:xfrm>
            <a:off x="2269588" y="3877726"/>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5158742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23714" y="4209968"/>
                <a:ext cx="8470698" cy="226465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参数</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在下一轮迭代中的取值被调整为：</a:t>
                </a:r>
                <a14:m>
                  <m:oMath xmlns:m="http://schemas.openxmlformats.org/officeDocument/2006/math">
                    <m:sSubSup>
                      <m:sSub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600" b="1">
                            <a:latin typeface="Cambria Math" panose="02040503050406030204" pitchFamily="18" charset="0"/>
                            <a:ea typeface="楷体" panose="02010609060101010101" pitchFamily="49" charset="-122"/>
                            <a:cs typeface="Times New Roman" panose="02020603050405020304" pitchFamily="18" charset="0"/>
                          </a:rPr>
                          <m:t>𝑛𝑒𝑤</m:t>
                        </m:r>
                      </m:sup>
                    </m:sSub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den>
                    </m:f>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η</m:t>
                    </m:r>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𝑑</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𝒪</m:t>
                        </m:r>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f>
                      <m:f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Sup>
                          <m:sSup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𝑒</m:t>
                            </m:r>
                          </m:e>
                          <m:sup>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r>
                              <a:rPr lang="en-US" altLang="zh-CN" sz="1600" b="1">
                                <a:latin typeface="Cambria Math" panose="02040503050406030204" pitchFamily="18" charset="0"/>
                                <a:ea typeface="楷体" panose="02010609060101010101" pitchFamily="49" charset="-122"/>
                                <a:cs typeface="Times New Roman" panose="02020603050405020304" pitchFamily="18" charset="0"/>
                              </a:rPr>
                              <m:t>𝒳</m:t>
                            </m:r>
                          </m:sup>
                        </m:sSup>
                      </m:den>
                    </m:f>
                    <m:r>
                      <a:rPr lang="en-US" altLang="zh-CN" sz="16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𝑜𝑢𝑡</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按照同样的方法，可调整</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6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600"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以及其它图中未显示参数的取值。经过这样的调整，在模型参数新的取值作用下，损失函数</a:t>
                </a:r>
                <a14:m>
                  <m:oMath xmlns:m="http://schemas.openxmlformats.org/officeDocument/2006/math">
                    <m:r>
                      <a:rPr lang="en-US" altLang="zh-CN" sz="16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600" b="1" i="1">
                            <a:latin typeface="Cambria Math" panose="02040503050406030204" pitchFamily="18" charset="0"/>
                            <a:ea typeface="楷体" panose="02010609060101010101" pitchFamily="49" charset="-122"/>
                            <a:cs typeface="Times New Roman" panose="02020603050405020304" pitchFamily="18" charset="0"/>
                          </a:rPr>
                        </m:ctrlPr>
                      </m:dPr>
                      <m:e>
                        <m:r>
                          <m:rPr>
                            <m:sty m:val="p"/>
                          </m:rPr>
                          <a:rPr lang="en-US" altLang="zh-CN" sz="1600" b="1">
                            <a:latin typeface="Cambria Math" panose="02040503050406030204" pitchFamily="18" charset="0"/>
                            <a:ea typeface="楷体" panose="02010609060101010101" pitchFamily="49" charset="-122"/>
                            <a:cs typeface="Times New Roman" panose="02020603050405020304" pitchFamily="18" charset="0"/>
                          </a:rPr>
                          <m:t>θ</m:t>
                        </m:r>
                      </m:e>
                    </m:d>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会以最快下降方式逐渐减少，直至减少到最小值（即全局最小值）。</a:t>
                </a:r>
              </a:p>
            </p:txBody>
          </p:sp>
        </mc:Choice>
        <mc:Fallback xmlns="">
          <p:sp>
            <p:nvSpPr>
              <p:cNvPr id="3" name="矩形 2"/>
              <p:cNvSpPr>
                <a:spLocks noRot="1" noChangeAspect="1" noMove="1" noResize="1" noEditPoints="1" noAdjustHandles="1" noChangeArrowheads="1" noChangeShapeType="1" noTextEdit="1"/>
              </p:cNvSpPr>
              <p:nvPr/>
            </p:nvSpPr>
            <p:spPr>
              <a:xfrm>
                <a:off x="423714" y="4209968"/>
                <a:ext cx="8470698" cy="2264659"/>
              </a:xfrm>
              <a:prstGeom prst="rect">
                <a:avLst/>
              </a:prstGeom>
              <a:blipFill>
                <a:blip r:embed="rId2"/>
                <a:stretch>
                  <a:fillRect l="-288" r="-216" b="-2426"/>
                </a:stretch>
              </a:blipFill>
            </p:spPr>
            <p:txBody>
              <a:bodyPr/>
              <a:lstStyle/>
              <a:p>
                <a:r>
                  <a:rPr lang="zh-CN" altLang="en-US">
                    <a:noFill/>
                  </a:rPr>
                  <a:t> </a:t>
                </a:r>
              </a:p>
            </p:txBody>
          </p:sp>
        </mc:Fallback>
      </mc:AlternateContent>
      <p:pic>
        <p:nvPicPr>
          <p:cNvPr id="35" name="图片 34">
            <a:extLst>
              <a:ext uri="{FF2B5EF4-FFF2-40B4-BE49-F238E27FC236}">
                <a16:creationId xmlns:a16="http://schemas.microsoft.com/office/drawing/2014/main" id="{72C56753-DCF5-4E92-A266-F79EE87B6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9376" y="1148424"/>
            <a:ext cx="7020466" cy="2419518"/>
          </a:xfrm>
          <a:prstGeom prst="rect">
            <a:avLst/>
          </a:prstGeom>
        </p:spPr>
      </p:pic>
      <p:sp>
        <p:nvSpPr>
          <p:cNvPr id="36" name="文本框 35">
            <a:extLst>
              <a:ext uri="{FF2B5EF4-FFF2-40B4-BE49-F238E27FC236}">
                <a16:creationId xmlns:a16="http://schemas.microsoft.com/office/drawing/2014/main" id="{C124544A-7743-4A3C-B77E-4B1A026858D1}"/>
              </a:ext>
            </a:extLst>
          </p:cNvPr>
          <p:cNvSpPr txBox="1"/>
          <p:nvPr/>
        </p:nvSpPr>
        <p:spPr>
          <a:xfrm>
            <a:off x="2696838" y="3684281"/>
            <a:ext cx="4017446"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链式求导与模型参数更新示意图</a:t>
            </a:r>
          </a:p>
        </p:txBody>
      </p:sp>
    </p:spTree>
    <p:extLst>
      <p:ext uri="{BB962C8B-B14F-4D97-AF65-F5344CB8AC3E}">
        <p14:creationId xmlns:p14="http://schemas.microsoft.com/office/powerpoint/2010/main" val="275096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968187" y="4080346"/>
            <a:ext cx="7652599" cy="2117246"/>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通过一个三类分类的具体例子来介绍神经网络中参数更新过程。给定一个包含输入层、一层隐藏层和输出层的多层感知机，其中隐藏层由两个神经元构成。</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网络使用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Sigmoid</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函数作为神经元的激活函数，使用均方损失函数来计算网络输出值与实际值之间的误差。</a:t>
            </a:r>
          </a:p>
        </p:txBody>
      </p:sp>
      <p:sp>
        <p:nvSpPr>
          <p:cNvPr id="7" name="文本框 6">
            <a:extLst>
              <a:ext uri="{FF2B5EF4-FFF2-40B4-BE49-F238E27FC236}">
                <a16:creationId xmlns:a16="http://schemas.microsoft.com/office/drawing/2014/main" id="{DCBDAAB5-1695-4EBC-A9C6-5AB856C2A20D}"/>
              </a:ext>
            </a:extLst>
          </p:cNvPr>
          <p:cNvSpPr txBox="1"/>
          <p:nvPr/>
        </p:nvSpPr>
        <p:spPr>
          <a:xfrm>
            <a:off x="3092255"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A0FEFCC-5EE9-4EBC-A071-A18A85C9531F}"/>
              </a:ext>
            </a:extLst>
          </p:cNvPr>
          <p:cNvPicPr>
            <a:picLocks noChangeAspect="1"/>
          </p:cNvPicPr>
          <p:nvPr/>
        </p:nvPicPr>
        <p:blipFill>
          <a:blip r:embed="rId2"/>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8987403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1075073" y="4431538"/>
                <a:ext cx="7351123" cy="1701748"/>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每个神经元完成如下两项任务：</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）对相邻前序层所传递信息进行线性加权累加；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）对加权累加结果进行非线性变换。假设样本数据输入为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，其标注信息为</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。在三类分类问题中，对于输入数据</a:t>
                </a:r>
                <a14:m>
                  <m:oMath xmlns:m="http://schemas.openxmlformats.org/officeDocument/2006/math">
                    <m:r>
                      <a:rPr lang="en-US" altLang="zh-CN"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 </m:t>
                    </m:r>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𝑥</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b="1">
                            <a:latin typeface="Cambria Math" panose="02040503050406030204" pitchFamily="18" charset="0"/>
                            <a:ea typeface="楷体" panose="02010609060101010101" pitchFamily="49" charset="-122"/>
                            <a:cs typeface="Times New Roman" panose="02020603050405020304" pitchFamily="18" charset="0"/>
                          </a:rPr>
                          <m:t>3</m:t>
                        </m:r>
                      </m:sub>
                    </m:sSub>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中只有一个取值为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、其余两个取值为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3" name="矩形 2"/>
              <p:cNvSpPr>
                <a:spLocks noRot="1" noChangeAspect="1" noMove="1" noResize="1" noEditPoints="1" noAdjustHandles="1" noChangeArrowheads="1" noChangeShapeType="1" noTextEdit="1"/>
              </p:cNvSpPr>
              <p:nvPr/>
            </p:nvSpPr>
            <p:spPr>
              <a:xfrm>
                <a:off x="1075073" y="4431538"/>
                <a:ext cx="7351123" cy="1701748"/>
              </a:xfrm>
              <a:prstGeom prst="rect">
                <a:avLst/>
              </a:prstGeom>
              <a:blipFill>
                <a:blip r:embed="rId2"/>
                <a:stretch>
                  <a:fillRect l="-663" r="-746" b="-5018"/>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6F0C7C7-F0BC-4620-BD1F-E76F9BEC3AA8}"/>
              </a:ext>
            </a:extLst>
          </p:cNvPr>
          <p:cNvSpPr txBox="1"/>
          <p:nvPr/>
        </p:nvSpPr>
        <p:spPr>
          <a:xfrm>
            <a:off x="3046064" y="3637475"/>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7" name="图片 6">
            <a:extLst>
              <a:ext uri="{FF2B5EF4-FFF2-40B4-BE49-F238E27FC236}">
                <a16:creationId xmlns:a16="http://schemas.microsoft.com/office/drawing/2014/main" id="{2A4689D2-A635-45AE-ABEF-F348520FFAF5}"/>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2457539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500556CA-A8B9-4CF0-98BB-88BD33064F43}"/>
              </a:ext>
            </a:extLst>
          </p:cNvPr>
          <p:cNvSpPr txBox="1"/>
          <p:nvPr/>
        </p:nvSpPr>
        <p:spPr>
          <a:xfrm>
            <a:off x="2705582" y="3276223"/>
            <a:ext cx="3842719"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8" name="图片 7">
            <a:extLst>
              <a:ext uri="{FF2B5EF4-FFF2-40B4-BE49-F238E27FC236}">
                <a16:creationId xmlns:a16="http://schemas.microsoft.com/office/drawing/2014/main" id="{F1131407-07B8-4026-828B-D4F7A09560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7300" y="3688372"/>
            <a:ext cx="5528488" cy="2277548"/>
          </a:xfrm>
          <a:prstGeom prst="rect">
            <a:avLst/>
          </a:prstGeom>
        </p:spPr>
      </p:pic>
      <p:sp>
        <p:nvSpPr>
          <p:cNvPr id="9" name="文本框 8">
            <a:extLst>
              <a:ext uri="{FF2B5EF4-FFF2-40B4-BE49-F238E27FC236}">
                <a16:creationId xmlns:a16="http://schemas.microsoft.com/office/drawing/2014/main" id="{049E7423-E30E-409C-AD81-B058988C684F}"/>
              </a:ext>
            </a:extLst>
          </p:cNvPr>
          <p:cNvSpPr txBox="1"/>
          <p:nvPr/>
        </p:nvSpPr>
        <p:spPr>
          <a:xfrm>
            <a:off x="2480649" y="6083823"/>
            <a:ext cx="4363695" cy="369332"/>
          </a:xfrm>
          <a:prstGeom prst="rect">
            <a:avLst/>
          </a:prstGeom>
          <a:noFill/>
        </p:spPr>
        <p:txBody>
          <a:bodyPr wrap="none" rtlCol="0">
            <a:spAutoFit/>
          </a:bodyPr>
          <a:lstStyle/>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中神经网络各单元计算结果</a:t>
            </a:r>
          </a:p>
        </p:txBody>
      </p:sp>
      <p:pic>
        <p:nvPicPr>
          <p:cNvPr id="10" name="图片 9">
            <a:extLst>
              <a:ext uri="{FF2B5EF4-FFF2-40B4-BE49-F238E27FC236}">
                <a16:creationId xmlns:a16="http://schemas.microsoft.com/office/drawing/2014/main" id="{854C35F3-F044-4418-B970-D26EC87FCD4D}"/>
              </a:ext>
            </a:extLst>
          </p:cNvPr>
          <p:cNvPicPr>
            <a:picLocks noChangeAspect="1"/>
          </p:cNvPicPr>
          <p:nvPr/>
        </p:nvPicPr>
        <p:blipFill>
          <a:blip r:embed="rId3"/>
          <a:stretch>
            <a:fillRect/>
          </a:stretch>
        </p:blipFill>
        <p:spPr>
          <a:xfrm>
            <a:off x="1869569" y="933867"/>
            <a:ext cx="6023949" cy="2255908"/>
          </a:xfrm>
          <a:prstGeom prst="rect">
            <a:avLst/>
          </a:prstGeom>
        </p:spPr>
      </p:pic>
    </p:spTree>
    <p:extLst>
      <p:ext uri="{BB962C8B-B14F-4D97-AF65-F5344CB8AC3E}">
        <p14:creationId xmlns:p14="http://schemas.microsoft.com/office/powerpoint/2010/main" val="614895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727112" y="4252208"/>
                <a:ext cx="8108415" cy="1956561"/>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一旦神经网络在当前参数下给出了预测结果</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 (</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e>
                    </m:acc>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后，通过均方误差损失函数来计算模型预测值与真实值</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之间误差，记为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𝑙𝑜𝑠𝑠</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接下来通过梯度下降和误差反向传播方法，沿着损失函数梯度的反方向来更改参数变量取值，使得损失函数快速下降到其最小值。由于损失函数对</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12</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的偏导计算相似，在此以</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为例来介绍如何更新</a:t>
                </a:r>
                <a14:m>
                  <m:oMath xmlns:m="http://schemas.openxmlformats.org/officeDocument/2006/math">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7</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这一参数取值。记损失函数为</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400" b="1">
                        <a:latin typeface="Cambria Math" panose="02040503050406030204" pitchFamily="18" charset="0"/>
                        <a:ea typeface="楷体" panose="02010609060101010101" pitchFamily="49" charset="-122"/>
                        <a:cs typeface="Times New Roman" panose="02020603050405020304" pitchFamily="18" charset="0"/>
                      </a:rPr>
                      <m:t>ℒ</m:t>
                    </m:r>
                    <m:d>
                      <m:d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d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𝑤</m:t>
                        </m:r>
                      </m:e>
                    </m:d>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fPr>
                      <m:num>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num>
                      <m:den>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den>
                    </m:f>
                    <m:nary>
                      <m:naryPr>
                        <m:chr m:val="∑"/>
                        <m:limLoc m:val="subSup"/>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naryPr>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r>
                          <a:rPr lang="en-US" altLang="zh-CN" sz="1400" b="1">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400" b="1">
                            <a:latin typeface="Cambria Math" panose="02040503050406030204" pitchFamily="18" charset="0"/>
                            <a:ea typeface="楷体" panose="02010609060101010101" pitchFamily="49" charset="-122"/>
                            <a:cs typeface="Times New Roman" panose="02020603050405020304" pitchFamily="18" charset="0"/>
                          </a:rPr>
                          <m:t>3</m:t>
                        </m:r>
                      </m:sup>
                      <m:e>
                        <m:sSup>
                          <m:sSup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pPr>
                          <m:e>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acc>
                                  <m:accPr>
                                    <m:chr m:val="̂"/>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acc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acc>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400" b="1" i="1">
                                    <a:latin typeface="Cambria Math" panose="02040503050406030204" pitchFamily="18" charset="0"/>
                                    <a:ea typeface="楷体" panose="02010609060101010101" pitchFamily="49" charset="-122"/>
                                    <a:cs typeface="Times New Roman" panose="02020603050405020304" pitchFamily="18" charset="0"/>
                                  </a:rPr>
                                </m:ctrlPr>
                              </m:sSubPr>
                              <m:e>
                                <m:r>
                                  <a:rPr lang="en-US" altLang="zh-CN" sz="1400" b="1">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400" b="1">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400" b="1">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400" b="1">
                                <a:latin typeface="Cambria Math" panose="02040503050406030204" pitchFamily="18" charset="0"/>
                                <a:ea typeface="楷体" panose="02010609060101010101" pitchFamily="49" charset="-122"/>
                                <a:cs typeface="Times New Roman" panose="02020603050405020304" pitchFamily="18" charset="0"/>
                              </a:rPr>
                              <m:t>2</m:t>
                            </m:r>
                          </m:sup>
                        </m:sSup>
                      </m:e>
                    </m:nary>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727112" y="4252208"/>
                <a:ext cx="8108415" cy="1956561"/>
              </a:xfrm>
              <a:prstGeom prst="rect">
                <a:avLst/>
              </a:prstGeom>
              <a:blipFill>
                <a:blip r:embed="rId2"/>
                <a:stretch>
                  <a:fillRect l="-226" r="-226" b="-2250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1EDC365-8B27-4FA4-AB60-3020BFFFECDB}"/>
              </a:ext>
            </a:extLst>
          </p:cNvPr>
          <p:cNvSpPr txBox="1"/>
          <p:nvPr/>
        </p:nvSpPr>
        <p:spPr>
          <a:xfrm>
            <a:off x="2888813" y="3570007"/>
            <a:ext cx="3785011" cy="369332"/>
          </a:xfrm>
          <a:prstGeom prst="rect">
            <a:avLst/>
          </a:prstGeom>
          <a:noFill/>
        </p:spPr>
        <p:txBody>
          <a:bodyPr wrap="non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4" name="图片 3">
            <a:extLst>
              <a:ext uri="{FF2B5EF4-FFF2-40B4-BE49-F238E27FC236}">
                <a16:creationId xmlns:a16="http://schemas.microsoft.com/office/drawing/2014/main" id="{1B85EE64-42F9-4E47-ADE5-962E71CCCAFE}"/>
              </a:ext>
            </a:extLst>
          </p:cNvPr>
          <p:cNvPicPr>
            <a:picLocks noChangeAspect="1"/>
          </p:cNvPicPr>
          <p:nvPr/>
        </p:nvPicPr>
        <p:blipFill>
          <a:blip r:embed="rId3"/>
          <a:stretch>
            <a:fillRect/>
          </a:stretch>
        </p:blipFill>
        <p:spPr>
          <a:xfrm>
            <a:off x="1926596" y="1173092"/>
            <a:ext cx="6023949" cy="2255908"/>
          </a:xfrm>
          <a:prstGeom prst="rect">
            <a:avLst/>
          </a:prstGeom>
        </p:spPr>
      </p:pic>
    </p:spTree>
    <p:extLst>
      <p:ext uri="{BB962C8B-B14F-4D97-AF65-F5344CB8AC3E}">
        <p14:creationId xmlns:p14="http://schemas.microsoft.com/office/powerpoint/2010/main" val="3728876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4421516" y="1509173"/>
                <a:ext cx="4572000" cy="4008341"/>
              </a:xfrm>
              <a:prstGeom prst="rect">
                <a:avLst/>
              </a:prstGeom>
            </p:spPr>
            <p:txBody>
              <a:bodyPr>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对参数</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的偏导可如下计算：</a:t>
                </a:r>
              </a:p>
              <a:p>
                <a:pPr>
                  <a:lnSpc>
                    <a:spcPct val="150000"/>
                  </a:lnSpc>
                </a:pPr>
                <a14:m>
                  <m:oMathPara xmlns:m="http://schemas.openxmlformats.org/officeDocument/2006/math">
                    <m:oMathParaPr>
                      <m:jc m:val="centerGroup"/>
                    </m:oMathParaPr>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𝟕</m:t>
                          </m:r>
                        </m:sub>
                      </m:sSub>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 ∗ </m:t>
                      </m:r>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上述公式中每一项结果如下：</a:t>
                </a: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r>
                            <a:rPr lang="en-US" altLang="zh-CN" sz="1600" b="1" i="1">
                              <a:latin typeface="Cambria Math" panose="02040503050406030204" pitchFamily="18" charset="0"/>
                            </a:rPr>
                            <m:t>𝓛</m:t>
                          </m:r>
                        </m:num>
                        <m:den>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den>
                      </m:f>
                      <m:r>
                        <a:rPr lang="en-US" altLang="zh-CN" sz="1600" b="1" i="1">
                          <a:latin typeface="Cambria Math" panose="02040503050406030204" pitchFamily="18" charset="0"/>
                        </a:rPr>
                        <m:t>=</m:t>
                      </m:r>
                      <m:sSup>
                        <m:sSupPr>
                          <m:ctrlPr>
                            <a:rPr lang="pt-BR" altLang="zh-CN" sz="1600" b="1" i="1" smtClean="0">
                              <a:latin typeface="Cambria Math" panose="02040503050406030204" pitchFamily="18" charset="0"/>
                            </a:rPr>
                          </m:ctrlPr>
                        </m:sSupPr>
                        <m:e>
                          <m:d>
                            <m:dPr>
                              <m:ctrlPr>
                                <a:rPr lang="pt-BR" altLang="zh-CN" sz="1600" b="1" i="1" smtClean="0">
                                  <a:latin typeface="Cambria Math" panose="02040503050406030204" pitchFamily="18" charset="0"/>
                                </a:rPr>
                              </m:ctrlPr>
                            </m:dPr>
                            <m:e>
                              <m:r>
                                <a:rPr lang="pt-BR" altLang="zh-CN" sz="1600" b="1" i="1" smtClean="0">
                                  <a:latin typeface="Cambria Math" panose="02040503050406030204" pitchFamily="18" charset="0"/>
                                </a:rPr>
                                <m:t>𝒙</m:t>
                              </m:r>
                              <m:r>
                                <a:rPr lang="pt-BR" altLang="zh-CN" sz="1600" b="1" i="1" smtClean="0">
                                  <a:latin typeface="Cambria Math" panose="02040503050406030204" pitchFamily="18" charset="0"/>
                                </a:rPr>
                                <m:t>+</m:t>
                              </m:r>
                              <m:r>
                                <a:rPr lang="pt-BR" altLang="zh-CN" sz="1600" b="1" i="1" smtClean="0">
                                  <a:latin typeface="Cambria Math" panose="02040503050406030204" pitchFamily="18" charset="0"/>
                                </a:rPr>
                                <m:t>𝒂</m:t>
                              </m:r>
                            </m:e>
                          </m:d>
                        </m:e>
                        <m:sup>
                          <m:r>
                            <a:rPr lang="pt-BR" altLang="zh-CN" sz="1600" b="1" i="1" smtClean="0">
                              <a:latin typeface="Cambria Math" panose="02040503050406030204" pitchFamily="18" charset="0"/>
                            </a:rPr>
                            <m:t>𝒏</m:t>
                          </m:r>
                        </m:sup>
                      </m:sSup>
                      <m:r>
                        <a:rPr lang="pt-BR" altLang="zh-CN" sz="1600" b="1" i="1" smtClean="0">
                          <a:latin typeface="Cambria Math" panose="02040503050406030204" pitchFamily="18" charset="0"/>
                        </a:rPr>
                        <m:t>=</m:t>
                      </m:r>
                      <m:f>
                        <m:fPr>
                          <m:ctrlPr>
                            <a:rPr lang="pt-BR" altLang="zh-CN" sz="1600" b="1" i="1" smtClean="0">
                              <a:latin typeface="Cambria Math" panose="02040503050406030204" pitchFamily="18" charset="0"/>
                            </a:rPr>
                          </m:ctrlPr>
                        </m:fPr>
                        <m:num>
                          <m:r>
                            <a:rPr lang="en-US" altLang="zh-CN" sz="1600" b="1" i="1" smtClean="0">
                              <a:latin typeface="Cambria Math" panose="02040503050406030204" pitchFamily="18" charset="0"/>
                            </a:rPr>
                            <m:t>𝟐</m:t>
                          </m:r>
                        </m:num>
                        <m:den>
                          <m:r>
                            <a:rPr lang="en-US" altLang="zh-CN" sz="1600" b="1" i="1" smtClean="0">
                              <a:latin typeface="Cambria Math" panose="02040503050406030204" pitchFamily="18" charset="0"/>
                            </a:rPr>
                            <m:t>𝟑</m:t>
                          </m:r>
                        </m:den>
                      </m:f>
                      <m:r>
                        <a:rPr lang="zh-CN" altLang="en-US"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r>
                        <a:rPr lang="zh-CN" altLang="en-US"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den>
                      </m:f>
                      <m:r>
                        <a:rPr lang="en-US" altLang="zh-CN" sz="1600" b="1" i="1">
                          <a:latin typeface="Cambria Math" panose="02040503050406030204" pitchFamily="18" charset="0"/>
                        </a:rPr>
                        <m:t>=</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 ∗(</m:t>
                      </m:r>
                      <m:r>
                        <a:rPr lang="en-US" altLang="zh-CN" sz="1600" b="1" i="1">
                          <a:latin typeface="Cambria Math" panose="02040503050406030204" pitchFamily="18" charset="0"/>
                        </a:rPr>
                        <m:t>𝟏</m:t>
                      </m:r>
                      <m:r>
                        <a:rPr lang="en-US" altLang="zh-CN" sz="1600" b="1" i="1">
                          <a:latin typeface="Cambria Math" panose="02040503050406030204" pitchFamily="18" charset="0"/>
                        </a:rPr>
                        <m:t> −</m:t>
                      </m:r>
                      <m:acc>
                        <m:accPr>
                          <m:chr m:val="̂"/>
                          <m:ctrlPr>
                            <a:rPr lang="zh-CN" altLang="zh-CN" sz="1600" b="1" i="1">
                              <a:latin typeface="Cambria Math" panose="02040503050406030204" pitchFamily="18" charset="0"/>
                            </a:rPr>
                          </m:ctrlPr>
                        </m:accPr>
                        <m:e>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𝒚</m:t>
                              </m:r>
                            </m:e>
                            <m:sub>
                              <m:r>
                                <a:rPr lang="en-US" altLang="zh-CN" sz="1600" b="1" i="1">
                                  <a:latin typeface="Cambria Math" panose="02040503050406030204" pitchFamily="18" charset="0"/>
                                </a:rPr>
                                <m:t>𝟏</m:t>
                              </m:r>
                            </m:sub>
                          </m:sSub>
                        </m:e>
                      </m:acc>
                      <m:r>
                        <a:rPr lang="en-US" altLang="zh-CN" sz="1600" b="1" i="1">
                          <a:latin typeface="Cambria Math" panose="02040503050406030204" pitchFamily="18" charset="0"/>
                        </a:rPr>
                        <m:t>)</m:t>
                      </m:r>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nSpc>
                    <a:spcPct val="150000"/>
                  </a:lnSpc>
                </a:pPr>
                <a14:m>
                  <m:oMathPara xmlns:m="http://schemas.openxmlformats.org/officeDocument/2006/math">
                    <m:oMathParaPr>
                      <m:jc m:val="centerGroup"/>
                    </m:oMathParaPr>
                    <m:oMath xmlns:m="http://schemas.openxmlformats.org/officeDocument/2006/math">
                      <m:f>
                        <m:fPr>
                          <m:ctrlPr>
                            <a:rPr lang="zh-CN" altLang="zh-CN" sz="1600" b="1" i="1">
                              <a:latin typeface="Cambria Math" panose="02040503050406030204" pitchFamily="18" charset="0"/>
                            </a:rPr>
                          </m:ctrlPr>
                        </m:fPr>
                        <m:num>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𝑰𝒏</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𝒐</m:t>
                                  </m:r>
                                </m:e>
                                <m:sub>
                                  <m:r>
                                    <a:rPr lang="en-US" altLang="zh-CN" sz="1600" b="1" i="1">
                                      <a:latin typeface="Cambria Math" panose="02040503050406030204" pitchFamily="18" charset="0"/>
                                    </a:rPr>
                                    <m:t>𝟏</m:t>
                                  </m:r>
                                </m:sub>
                              </m:sSub>
                            </m:sub>
                          </m:sSub>
                        </m:num>
                        <m:den>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m:t>
                              </m:r>
                              <m:r>
                                <a:rPr lang="en-US" altLang="zh-CN" sz="1600" b="1" i="1">
                                  <a:latin typeface="Cambria Math" panose="02040503050406030204" pitchFamily="18" charset="0"/>
                                </a:rPr>
                                <m:t>𝒘</m:t>
                              </m:r>
                            </m:e>
                            <m:sub>
                              <m:r>
                                <a:rPr lang="en-US" altLang="zh-CN" sz="1600" b="1" i="1">
                                  <a:latin typeface="Cambria Math" panose="02040503050406030204" pitchFamily="18" charset="0"/>
                                </a:rPr>
                                <m:t>𝟕</m:t>
                              </m:r>
                            </m:sub>
                          </m:sSub>
                        </m:den>
                      </m:f>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𝑶𝒖𝒕</m:t>
                          </m:r>
                        </m:e>
                        <m:sub>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𝒉</m:t>
                              </m:r>
                            </m:e>
                            <m:sub>
                              <m:r>
                                <a:rPr lang="en-US" altLang="zh-CN" sz="1600" b="1" i="1">
                                  <a:latin typeface="Cambria Math" panose="02040503050406030204" pitchFamily="18" charset="0"/>
                                </a:rPr>
                                <m:t>𝟏</m:t>
                              </m:r>
                            </m:sub>
                          </m:sSub>
                        </m:sub>
                      </m:sSub>
                    </m:oMath>
                  </m:oMathPara>
                </a14:m>
                <a:endParaRPr lang="zh-CN"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421516" y="1509173"/>
                <a:ext cx="4572000" cy="4008341"/>
              </a:xfrm>
              <a:prstGeom prst="rect">
                <a:avLst/>
              </a:prstGeom>
              <a:blipFill>
                <a:blip r:embed="rId2"/>
                <a:stretch>
                  <a:fillRect l="-66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5287F2C-B25B-4843-BD3A-63A6565DFA53}"/>
              </a:ext>
            </a:extLst>
          </p:cNvPr>
          <p:cNvSpPr txBox="1"/>
          <p:nvPr/>
        </p:nvSpPr>
        <p:spPr>
          <a:xfrm>
            <a:off x="404776" y="4546667"/>
            <a:ext cx="4972670" cy="338554"/>
          </a:xfrm>
          <a:prstGeom prst="rect">
            <a:avLst/>
          </a:prstGeom>
          <a:noFill/>
        </p:spPr>
        <p:txBody>
          <a:bodyPr wrap="square" rtlCol="0">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6" name="图片 5">
            <a:extLst>
              <a:ext uri="{FF2B5EF4-FFF2-40B4-BE49-F238E27FC236}">
                <a16:creationId xmlns:a16="http://schemas.microsoft.com/office/drawing/2014/main" id="{032CB1AE-0594-435A-9B26-87B9C2FED927}"/>
              </a:ext>
            </a:extLst>
          </p:cNvPr>
          <p:cNvPicPr>
            <a:picLocks noChangeAspect="1"/>
          </p:cNvPicPr>
          <p:nvPr/>
        </p:nvPicPr>
        <p:blipFill>
          <a:blip r:embed="rId3"/>
          <a:stretch>
            <a:fillRect/>
          </a:stretch>
        </p:blipFill>
        <p:spPr>
          <a:xfrm>
            <a:off x="229823" y="2617035"/>
            <a:ext cx="3911872" cy="1792615"/>
          </a:xfrm>
          <a:prstGeom prst="rect">
            <a:avLst/>
          </a:prstGeom>
        </p:spPr>
      </p:pic>
    </p:spTree>
    <p:extLst>
      <p:ext uri="{BB962C8B-B14F-4D97-AF65-F5344CB8AC3E}">
        <p14:creationId xmlns:p14="http://schemas.microsoft.com/office/powerpoint/2010/main" val="17953018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26231" y="189692"/>
            <a:ext cx="750770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参数优化：误差反向传播  </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0" dirty="0">
                <a:latin typeface="Times New Roman" panose="02020603050405020304" pitchFamily="18" charset="0"/>
                <a:cs typeface="Times New Roman" panose="02020603050405020304" pitchFamily="18" charset="0"/>
              </a:rPr>
              <a:t>error back propagation, BP</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4112355" y="1023238"/>
                <a:ext cx="5139221" cy="4157292"/>
              </a:xfrm>
              <a:prstGeom prst="rect">
                <a:avLst/>
              </a:prstGeom>
            </p:spPr>
            <p:txBody>
              <a:bodyPr wrap="square">
                <a:spAutoFit/>
              </a:bodyPr>
              <a:lstStyle/>
              <a:p>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下面以</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为例介绍损失函数</a:t>
                </a:r>
                <a14:m>
                  <m:oMath xmlns:m="http://schemas.openxmlformats.org/officeDocument/2006/math">
                    <m:r>
                      <a:rPr lang="en-US" altLang="zh-CN" sz="1400" b="1" i="1">
                        <a:latin typeface="Cambria Math" panose="02040503050406030204" pitchFamily="18" charset="0"/>
                      </a:rPr>
                      <m:t>𝓛</m:t>
                    </m:r>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的偏导</a:t>
                </a:r>
                <a14:m>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oMath>
                </a14:m>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a:t>
                </a:r>
              </a:p>
              <a:p>
                <a:pPr/>
                <a14:m>
                  <m:oMathPara xmlns:m="http://schemas.openxmlformats.org/officeDocument/2006/math">
                    <m:oMathParaPr>
                      <m:jc m:val="centerGroup"/>
                    </m:oMathParaPr>
                    <m:oMath xmlns:m="http://schemas.openxmlformats.org/officeDocument/2006/math">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𝟏</m:t>
                          </m:r>
                        </m:sub>
                      </m:sSub>
                      <m:r>
                        <m:rPr>
                          <m:aln/>
                        </m:rP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 </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a:rPr lang="en-US" altLang="zh-CN" sz="1400" b="1" i="1">
                          <a:latin typeface="Cambria Math" panose="02040503050406030204" pitchFamily="18" charset="0"/>
                        </a:rPr>
                        <m:t>=</m:t>
                      </m:r>
                      <m:d>
                        <m:dPr>
                          <m:ctrlPr>
                            <a:rPr lang="zh-CN" altLang="zh-CN" sz="1400" b="1" i="1">
                              <a:latin typeface="Cambria Math" panose="02040503050406030204" pitchFamily="18" charset="0"/>
                            </a:rPr>
                          </m:ctrlPr>
                        </m:dPr>
                        <m:e>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𝟏</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𝟐</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𝟐</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r>
                                <a:rPr lang="en-US" altLang="zh-CN" sz="1400" b="1" i="1">
                                  <a:latin typeface="Cambria Math" panose="02040503050406030204" pitchFamily="18" charset="0"/>
                                </a:rPr>
                                <m:t>𝓛</m:t>
                              </m:r>
                            </m:num>
                            <m:den>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acc>
                                <m:accPr>
                                  <m:chr m:val="̂"/>
                                  <m:ctrlPr>
                                    <a:rPr lang="zh-CN" altLang="zh-CN" sz="1400" b="1" i="1">
                                      <a:latin typeface="Cambria Math" panose="02040503050406030204" pitchFamily="18" charset="0"/>
                                    </a:rPr>
                                  </m:ctrlPr>
                                </m:accPr>
                                <m:e>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𝒚</m:t>
                                      </m:r>
                                    </m:e>
                                    <m:sub>
                                      <m:r>
                                        <a:rPr lang="en-US" altLang="zh-CN" sz="1400" b="1" i="1">
                                          <a:latin typeface="Cambria Math" panose="02040503050406030204" pitchFamily="18" charset="0"/>
                                        </a:rPr>
                                        <m:t>𝟑</m:t>
                                      </m:r>
                                    </m:sub>
                                  </m:sSub>
                                </m:e>
                              </m:acc>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𝒐</m:t>
                                      </m:r>
                                    </m:e>
                                    <m:sub>
                                      <m:r>
                                        <a:rPr lang="en-US" altLang="zh-CN" sz="1400" b="1" i="1">
                                          <a:latin typeface="Cambria Math" panose="02040503050406030204" pitchFamily="18" charset="0"/>
                                        </a:rPr>
                                        <m:t>𝟑</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e>
                      </m:d>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 xmlns:m="http://schemas.openxmlformats.org/officeDocument/2006/math">
                      <m:r>
                        <m:rPr>
                          <m:aln/>
                        </m:rPr>
                        <a:rPr lang="en-US" altLang="zh-CN" sz="1400" b="1" i="1">
                          <a:latin typeface="Cambria Math" panose="02040503050406030204" pitchFamily="18" charset="0"/>
                        </a:rPr>
                        <m:t>=</m:t>
                      </m:r>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𝟕</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𝟖</m:t>
                          </m:r>
                        </m:sub>
                      </m:sSub>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𝜹</m:t>
                          </m:r>
                        </m:e>
                        <m:sub>
                          <m:r>
                            <a:rPr lang="en-US" altLang="zh-CN" sz="1400" b="1" i="1">
                              <a:latin typeface="Cambria Math" panose="02040503050406030204" pitchFamily="18" charset="0"/>
                            </a:rPr>
                            <m:t>𝟗</m:t>
                          </m:r>
                        </m:sub>
                      </m:sSub>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r>
                            <a:rPr lang="en-US" altLang="zh-CN" sz="1400" b="1" i="1">
                              <a:latin typeface="Cambria Math" panose="02040503050406030204" pitchFamily="18" charset="0"/>
                            </a:rPr>
                            <m:t>𝝏</m:t>
                          </m:r>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𝑶𝒖𝒕</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den>
                      </m:f>
                      <m:r>
                        <a:rPr lang="en-US" altLang="zh-CN" sz="1400" b="1" i="1">
                          <a:latin typeface="Cambria Math" panose="02040503050406030204" pitchFamily="18" charset="0"/>
                        </a:rPr>
                        <m:t>∗</m:t>
                      </m:r>
                      <m:f>
                        <m:fPr>
                          <m:ctrlPr>
                            <a:rPr lang="zh-CN" altLang="zh-CN" sz="1400" b="1" i="1">
                              <a:latin typeface="Cambria Math" panose="02040503050406030204" pitchFamily="18" charset="0"/>
                            </a:rPr>
                          </m:ctrlPr>
                        </m:fPr>
                        <m:num>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𝑰𝒏</m:t>
                              </m:r>
                            </m:e>
                            <m:sub>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𝒉</m:t>
                                  </m:r>
                                </m:e>
                                <m:sub>
                                  <m:r>
                                    <a:rPr lang="en-US" altLang="zh-CN" sz="1400" b="1" i="1">
                                      <a:latin typeface="Cambria Math" panose="02040503050406030204" pitchFamily="18" charset="0"/>
                                    </a:rPr>
                                    <m:t>𝟏</m:t>
                                  </m:r>
                                </m:sub>
                              </m:sSub>
                            </m:sub>
                          </m:sSub>
                        </m:num>
                        <m:den>
                          <m:sSub>
                            <m:sSubPr>
                              <m:ctrlPr>
                                <a:rPr lang="zh-CN" altLang="zh-CN" sz="1400" b="1" i="1">
                                  <a:latin typeface="Cambria Math" panose="02040503050406030204" pitchFamily="18" charset="0"/>
                                </a:rPr>
                              </m:ctrlPr>
                            </m:sSubPr>
                            <m:e>
                              <m:r>
                                <a:rPr lang="en-US" altLang="zh-CN" sz="1400" b="1" i="1">
                                  <a:latin typeface="Cambria Math" panose="02040503050406030204" pitchFamily="18" charset="0"/>
                                </a:rPr>
                                <m:t>𝝏</m:t>
                              </m:r>
                              <m:r>
                                <a:rPr lang="en-US" altLang="zh-CN" sz="1400" b="1" i="1">
                                  <a:latin typeface="Cambria Math" panose="02040503050406030204" pitchFamily="18" charset="0"/>
                                </a:rPr>
                                <m:t>𝒘</m:t>
                              </m:r>
                            </m:e>
                            <m:sub>
                              <m:r>
                                <a:rPr lang="en-US" altLang="zh-CN" sz="1400" b="1" i="1">
                                  <a:latin typeface="Cambria Math" panose="02040503050406030204" pitchFamily="18" charset="0"/>
                                </a:rPr>
                                <m:t>𝟏</m:t>
                              </m:r>
                            </m:sub>
                          </m:sSub>
                        </m:den>
                      </m:f>
                    </m:oMath>
                  </m:oMathPara>
                </a14:m>
                <a:endParaRPr lang="zh-CN" altLang="zh-CN" sz="1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4112355" y="1023238"/>
                <a:ext cx="5139221" cy="4157292"/>
              </a:xfrm>
              <a:prstGeom prst="rect">
                <a:avLst/>
              </a:prstGeom>
              <a:blipFill>
                <a:blip r:embed="rId2"/>
                <a:stretch>
                  <a:fillRect l="-12337" t="-440" r="-8066" b="-2243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43428" y="5247928"/>
                <a:ext cx="8257143" cy="1477328"/>
              </a:xfrm>
              <a:prstGeom prst="rect">
                <a:avLst/>
              </a:prstGeom>
            </p:spPr>
            <p:txBody>
              <a:bodyPr wrap="square">
                <a:spAutoFit/>
              </a:bodyPr>
              <a:lstStyle/>
              <a:p>
                <a:pPr algn="just">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在计算得到所有参数相对于损失函数</a:t>
                </a:r>
                <a14:m>
                  <m:oMath xmlns:m="http://schemas.openxmlformats.org/officeDocument/2006/math">
                    <m:r>
                      <a:rPr lang="en-US" altLang="zh-CN" sz="1600" b="1" i="1">
                        <a:latin typeface="Cambria Math" panose="02040503050406030204" pitchFamily="18" charset="0"/>
                      </a:rPr>
                      <m:t>𝓛</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的偏导结果后，利用梯度下降算法，通过</a:t>
                </a:r>
                <a14:m>
                  <m:oMath xmlns:m="http://schemas.openxmlformats.org/officeDocument/2006/math">
                    <m:sSubSup>
                      <m:sSubSupPr>
                        <m:ctrlPr>
                          <a:rPr lang="zh-CN" altLang="zh-CN" sz="1600" b="1" i="1">
                            <a:latin typeface="Cambria Math" panose="02040503050406030204" pitchFamily="18" charset="0"/>
                          </a:rPr>
                        </m:ctrlPr>
                      </m:sSubSup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up>
                        <m:r>
                          <a:rPr lang="en-US" altLang="zh-CN" sz="1600" b="1" i="1">
                            <a:latin typeface="Cambria Math" panose="02040503050406030204" pitchFamily="18" charset="0"/>
                          </a:rPr>
                          <m:t>𝒏𝒆𝒘</m:t>
                        </m:r>
                      </m:sup>
                    </m:sSubSup>
                    <m:r>
                      <a:rPr lang="en-US" altLang="zh-CN" sz="1600" b="1" i="1">
                        <a:latin typeface="Cambria Math" panose="02040503050406030204" pitchFamily="18" charset="0"/>
                      </a:rPr>
                      <m:t>=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 − </m:t>
                    </m:r>
                    <m:r>
                      <a:rPr lang="en-US" altLang="zh-CN" sz="1600" b="1" i="1">
                        <a:latin typeface="Cambria Math" panose="02040503050406030204" pitchFamily="18" charset="0"/>
                      </a:rPr>
                      <m:t>𝜼</m:t>
                    </m:r>
                    <m:r>
                      <a:rPr lang="en-US" altLang="zh-CN" sz="1600" b="1" i="1">
                        <a:latin typeface="Cambria Math" panose="02040503050406030204" pitchFamily="18" charset="0"/>
                      </a:rPr>
                      <m:t> ∗ </m:t>
                    </m:r>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𝜹</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来更新参数取值。然后不断迭代，直至模型参数收敛，此时损失函数减少到其最小值。</a:t>
                </a:r>
              </a:p>
              <a:p>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43428" y="5247928"/>
                <a:ext cx="8257143" cy="1477328"/>
              </a:xfrm>
              <a:prstGeom prst="rect">
                <a:avLst/>
              </a:prstGeom>
              <a:blipFill>
                <a:blip r:embed="rId3"/>
                <a:stretch>
                  <a:fillRect l="-443" r="-369"/>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9826D6C1-BE24-4AFE-808C-6C28C35B5125}"/>
              </a:ext>
            </a:extLst>
          </p:cNvPr>
          <p:cNvSpPr txBox="1"/>
          <p:nvPr/>
        </p:nvSpPr>
        <p:spPr>
          <a:xfrm>
            <a:off x="333804" y="4340880"/>
            <a:ext cx="4399560" cy="307777"/>
          </a:xfrm>
          <a:prstGeom prst="rect">
            <a:avLst/>
          </a:prstGeom>
          <a:noFill/>
        </p:spPr>
        <p:txBody>
          <a:bodyPr wrap="square" rtlCol="0">
            <a:spAutoFit/>
          </a:bodyPr>
          <a:lstStyle/>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6.8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包含一个隐藏层的多层感知机</a:t>
            </a:r>
          </a:p>
        </p:txBody>
      </p:sp>
      <p:pic>
        <p:nvPicPr>
          <p:cNvPr id="9" name="图片 8">
            <a:extLst>
              <a:ext uri="{FF2B5EF4-FFF2-40B4-BE49-F238E27FC236}">
                <a16:creationId xmlns:a16="http://schemas.microsoft.com/office/drawing/2014/main" id="{2D556074-F42A-44B0-9DC7-0AA6804BEB86}"/>
              </a:ext>
            </a:extLst>
          </p:cNvPr>
          <p:cNvPicPr>
            <a:picLocks noChangeAspect="1"/>
          </p:cNvPicPr>
          <p:nvPr/>
        </p:nvPicPr>
        <p:blipFill>
          <a:blip r:embed="rId4"/>
          <a:stretch>
            <a:fillRect/>
          </a:stretch>
        </p:blipFill>
        <p:spPr>
          <a:xfrm>
            <a:off x="108992" y="2740677"/>
            <a:ext cx="3563277" cy="1479076"/>
          </a:xfrm>
          <a:prstGeom prst="rect">
            <a:avLst/>
          </a:prstGeom>
        </p:spPr>
      </p:pic>
    </p:spTree>
    <p:extLst>
      <p:ext uri="{BB962C8B-B14F-4D97-AF65-F5344CB8AC3E}">
        <p14:creationId xmlns:p14="http://schemas.microsoft.com/office/powerpoint/2010/main" val="3567829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9255" y="2524806"/>
            <a:ext cx="5994400" cy="227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圆角矩形 5"/>
          <p:cNvSpPr/>
          <p:nvPr/>
        </p:nvSpPr>
        <p:spPr bwMode="auto">
          <a:xfrm>
            <a:off x="1979854"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第一层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关键点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圆角矩形 6"/>
          <p:cNvSpPr/>
          <p:nvPr/>
        </p:nvSpPr>
        <p:spPr bwMode="auto">
          <a:xfrm>
            <a:off x="3063587"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第二层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边界点</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圆角矩形 7"/>
          <p:cNvSpPr/>
          <p:nvPr/>
        </p:nvSpPr>
        <p:spPr bwMode="auto">
          <a:xfrm>
            <a:off x="4189653" y="4917344"/>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第三层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组件</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9" name="圆角矩形 8"/>
          <p:cNvSpPr/>
          <p:nvPr/>
        </p:nvSpPr>
        <p:spPr bwMode="auto">
          <a:xfrm>
            <a:off x="5247987" y="4894767"/>
            <a:ext cx="812801" cy="677333"/>
          </a:xfrm>
          <a:prstGeom prst="roundRect">
            <a:avLst/>
          </a:prstGeom>
          <a:solidFill>
            <a:srgbClr val="FFC000"/>
          </a:solidFill>
          <a:ln>
            <a:headEnd type="none" w="med" len="med"/>
            <a:tailEnd type="none" w="med" len="med"/>
          </a:ln>
          <a:effectLst>
            <a:outerShdw blurRad="40000" dist="20000" dir="5400000" rotWithShape="0">
              <a:srgbClr val="000000">
                <a:alpha val="38000"/>
              </a:srgbClr>
            </a:outerShdw>
            <a:reflection blurRad="6350" stA="52000" endA="300" endPos="35000" dir="5400000" sy="-100000" algn="bl" rotWithShape="0"/>
          </a:effectLst>
          <a:scene3d>
            <a:camera prst="orthographicFront"/>
            <a:lightRig rig="threePt" dir="t"/>
          </a:scene3d>
          <a:sp3d>
            <a:bevelT w="190500" h="63500"/>
          </a:sp3d>
        </p:spPr>
        <p:style>
          <a:lnRef idx="1">
            <a:schemeClr val="accent2"/>
          </a:lnRef>
          <a:fillRef idx="2">
            <a:schemeClr val="accent2"/>
          </a:fillRef>
          <a:effectRef idx="1">
            <a:schemeClr val="accent2"/>
          </a:effectRef>
          <a:fontRef idx="minor">
            <a:schemeClr val="dk1"/>
          </a:fontRef>
        </p:style>
        <p:txBody>
          <a:bodyPr wrap="none" tIns="0" bIns="0" anchor="ctr"/>
          <a:lstStyle/>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第四层</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rPr>
              <a:t>特征</a:t>
            </a:r>
            <a:endParaRPr lang="en-US" altLang="zh-CN" sz="1200" b="1" dirty="0">
              <a:gradFill flip="none" rotWithShape="1">
                <a:gsLst>
                  <a:gs pos="0">
                    <a:schemeClr val="tx1">
                      <a:shade val="30000"/>
                      <a:satMod val="115000"/>
                    </a:schemeClr>
                  </a:gs>
                  <a:gs pos="50000">
                    <a:schemeClr val="tx1">
                      <a:shade val="67500"/>
                      <a:satMod val="115000"/>
                    </a:schemeClr>
                  </a:gs>
                  <a:gs pos="100000">
                    <a:schemeClr val="tx1">
                      <a:shade val="100000"/>
                      <a:satMod val="115000"/>
                    </a:schemeClr>
                  </a:gs>
                </a:gsLst>
                <a:lin ang="16200000" scaled="1"/>
                <a:tileRect/>
              </a:gra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0" name="椭圆 9"/>
          <p:cNvSpPr/>
          <p:nvPr/>
        </p:nvSpPr>
        <p:spPr bwMode="auto">
          <a:xfrm>
            <a:off x="6882053" y="3284147"/>
            <a:ext cx="956734" cy="684715"/>
          </a:xfrm>
          <a:prstGeom prst="ellipse">
            <a:avLst/>
          </a:prstGeom>
          <a:solidFill>
            <a:srgbClr val="C0000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en-US" altLang="zh-CN"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dog</a:t>
            </a:r>
          </a:p>
        </p:txBody>
      </p:sp>
      <p:sp>
        <p:nvSpPr>
          <p:cNvPr id="11" name="椭圆 10"/>
          <p:cNvSpPr/>
          <p:nvPr/>
        </p:nvSpPr>
        <p:spPr bwMode="auto">
          <a:xfrm>
            <a:off x="921523" y="4210052"/>
            <a:ext cx="973665" cy="684715"/>
          </a:xfrm>
          <a:prstGeom prst="ellipse">
            <a:avLst/>
          </a:prstGeom>
          <a:solidFill>
            <a:srgbClr val="00B050"/>
          </a:solidFill>
          <a:ln>
            <a:noFill/>
            <a:headEnd type="none" w="med" len="med"/>
            <a:tailEnd type="none" w="med" len="med"/>
          </a:ln>
          <a:effectLst/>
        </p:spPr>
        <p:style>
          <a:lnRef idx="1">
            <a:schemeClr val="accent2"/>
          </a:lnRef>
          <a:fillRef idx="2">
            <a:schemeClr val="accent2"/>
          </a:fillRef>
          <a:effectRef idx="1">
            <a:schemeClr val="accent2"/>
          </a:effectRef>
          <a:fontRef idx="minor">
            <a:schemeClr val="dk1"/>
          </a:fontRef>
        </p:style>
        <p:txBody>
          <a:bodyPr anchor="ctr"/>
          <a:lstStyle/>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像素点</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defRPr/>
            </a:pPr>
            <a:r>
              <a:rPr lang="zh-CN" altLang="en-US"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构成</a:t>
            </a:r>
            <a:endParaRPr lang="en-US" altLang="zh-CN" sz="1200" b="1"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4" name="椭圆形标注 3"/>
          <p:cNvSpPr/>
          <p:nvPr/>
        </p:nvSpPr>
        <p:spPr>
          <a:xfrm>
            <a:off x="5002453" y="1417788"/>
            <a:ext cx="1617134" cy="846667"/>
          </a:xfrm>
          <a:prstGeom prst="wedgeEllipseCallout">
            <a:avLst>
              <a:gd name="adj1" fmla="val -70048"/>
              <a:gd name="adj2" fmla="val 150500"/>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调节参数</a:t>
            </a:r>
          </a:p>
        </p:txBody>
      </p:sp>
      <p:sp>
        <p:nvSpPr>
          <p:cNvPr id="2" name="左大括号 1"/>
          <p:cNvSpPr/>
          <p:nvPr/>
        </p:nvSpPr>
        <p:spPr>
          <a:xfrm>
            <a:off x="6653453" y="1328427"/>
            <a:ext cx="457200" cy="102538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矩形 2"/>
          <p:cNvSpPr/>
          <p:nvPr/>
        </p:nvSpPr>
        <p:spPr>
          <a:xfrm>
            <a:off x="7183190" y="1102724"/>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梯度下降</a:t>
            </a:r>
          </a:p>
        </p:txBody>
      </p:sp>
      <p:sp>
        <p:nvSpPr>
          <p:cNvPr id="13" name="矩形 12"/>
          <p:cNvSpPr/>
          <p:nvPr/>
        </p:nvSpPr>
        <p:spPr>
          <a:xfrm>
            <a:off x="7115446" y="2053596"/>
            <a:ext cx="1415772"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误差后向传播</a:t>
            </a:r>
          </a:p>
        </p:txBody>
      </p:sp>
      <p:sp>
        <p:nvSpPr>
          <p:cNvPr id="12" name="下弧形箭头 11"/>
          <p:cNvSpPr/>
          <p:nvPr/>
        </p:nvSpPr>
        <p:spPr>
          <a:xfrm>
            <a:off x="2386254" y="5651122"/>
            <a:ext cx="3268133" cy="386121"/>
          </a:xfrm>
          <a:prstGeom prst="curved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p:cNvSpPr/>
          <p:nvPr/>
        </p:nvSpPr>
        <p:spPr>
          <a:xfrm>
            <a:off x="2806293" y="6214944"/>
            <a:ext cx="2441694"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调节网络结构（炼金术）</a:t>
            </a:r>
          </a:p>
        </p:txBody>
      </p:sp>
      <p:sp>
        <p:nvSpPr>
          <p:cNvPr id="17" name="标题 1"/>
          <p:cNvSpPr>
            <a:spLocks noGrp="1"/>
          </p:cNvSpPr>
          <p:nvPr>
            <p:ph type="title"/>
          </p:nvPr>
        </p:nvSpPr>
        <p:spPr>
          <a:xfrm>
            <a:off x="407875" y="153605"/>
            <a:ext cx="8376356" cy="657727"/>
          </a:xfrm>
        </p:spPr>
        <p:txBody>
          <a:bodyPr/>
          <a:lstStyle/>
          <a:p>
            <a:r>
              <a:rPr lang="zh-CN" altLang="en-US" sz="2000" dirty="0">
                <a:cs typeface="Times New Roman" panose="02020603050405020304" pitchFamily="18" charset="0"/>
              </a:rPr>
              <a:t>机器学习的能力在于拟合和优化</a:t>
            </a:r>
          </a:p>
        </p:txBody>
      </p:sp>
      <mc:AlternateContent xmlns:mc="http://schemas.openxmlformats.org/markup-compatibility/2006" xmlns:a14="http://schemas.microsoft.com/office/drawing/2010/main">
        <mc:Choice Requires="a14">
          <p:sp>
            <p:nvSpPr>
              <p:cNvPr id="15" name="矩形 14"/>
              <p:cNvSpPr/>
              <p:nvPr/>
            </p:nvSpPr>
            <p:spPr>
              <a:xfrm>
                <a:off x="4429819" y="2965359"/>
                <a:ext cx="498790" cy="3956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zh-CN" b="1" i="1" smtClean="0">
                              <a:latin typeface="Cambria Math" panose="02040503050406030204" pitchFamily="18" charset="0"/>
                            </a:rPr>
                          </m:ctrlPr>
                        </m:sSubPr>
                        <m:e>
                          <m:r>
                            <a:rPr lang="en-US" altLang="zh-CN" b="1" i="1">
                              <a:latin typeface="Cambria Math"/>
                            </a:rPr>
                            <m:t>𝒘</m:t>
                          </m:r>
                        </m:e>
                        <m:sub>
                          <m:r>
                            <a:rPr lang="en-US" altLang="zh-CN" b="1" i="1" smtClean="0">
                              <a:latin typeface="Cambria Math"/>
                            </a:rPr>
                            <m:t>𝒋</m:t>
                          </m:r>
                        </m:sub>
                      </m:sSub>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429819" y="2965359"/>
                <a:ext cx="498790" cy="395621"/>
              </a:xfrm>
              <a:prstGeom prst="rect">
                <a:avLst/>
              </a:prstGeom>
              <a:blipFill>
                <a:blip r:embed="rId4"/>
                <a:stretch>
                  <a:fillRect b="-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558241" y="1376335"/>
                <a:ext cx="3383297" cy="6971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zh-CN" b="1" i="1" smtClean="0">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𝒏𝒆𝒘</m:t>
                          </m:r>
                        </m:sup>
                      </m:sSubSup>
                      <m:r>
                        <a:rPr lang="zh-TW" altLang="zh-CN" b="1" i="1">
                          <a:latin typeface="Cambria Math"/>
                        </a:rPr>
                        <m:t>=</m:t>
                      </m:r>
                      <m:sSubSup>
                        <m:sSubSupPr>
                          <m:ctrlPr>
                            <a:rPr lang="zh-CN" altLang="zh-CN" b="1" i="1">
                              <a:latin typeface="Cambria Math" panose="02040503050406030204" pitchFamily="18" charset="0"/>
                            </a:rPr>
                          </m:ctrlPr>
                        </m:sSubSupPr>
                        <m:e>
                          <m:r>
                            <a:rPr lang="zh-TW" altLang="en-US" b="1" i="1">
                              <a:latin typeface="Cambria Math"/>
                            </a:rPr>
                            <m:t>𝒘</m:t>
                          </m:r>
                        </m:e>
                        <m:sub>
                          <m:r>
                            <a:rPr lang="zh-TW" altLang="en-US" b="1" i="1">
                              <a:latin typeface="Cambria Math"/>
                            </a:rPr>
                            <m:t>𝒋</m:t>
                          </m:r>
                        </m:sub>
                        <m:sup>
                          <m:r>
                            <a:rPr lang="zh-TW" altLang="en-US" b="1" i="1">
                              <a:latin typeface="Cambria Math"/>
                            </a:rPr>
                            <m:t>𝒐𝒍𝒅</m:t>
                          </m:r>
                        </m:sup>
                      </m:sSubSup>
                      <m:r>
                        <a:rPr lang="zh-TW" altLang="en-US" b="1" i="1">
                          <a:latin typeface="Cambria Math"/>
                        </a:rPr>
                        <m:t>−</m:t>
                      </m:r>
                      <m:r>
                        <a:rPr lang="zh-TW" altLang="en-US" b="1" i="1">
                          <a:latin typeface="Cambria Math"/>
                        </a:rPr>
                        <m:t>𝜼</m:t>
                      </m:r>
                      <m:r>
                        <a:rPr lang="zh-TW" altLang="zh-CN" b="1" i="1">
                          <a:latin typeface="Cambria Math"/>
                        </a:rPr>
                        <m:t>×</m:t>
                      </m:r>
                      <m:f>
                        <m:fPr>
                          <m:ctrlPr>
                            <a:rPr lang="zh-CN" altLang="zh-CN" b="1" i="1">
                              <a:latin typeface="Cambria Math" panose="02040503050406030204" pitchFamily="18" charset="0"/>
                            </a:rPr>
                          </m:ctrlPr>
                        </m:fPr>
                        <m:num>
                          <m:r>
                            <a:rPr lang="zh-TW" altLang="en-US" b="1" i="1">
                              <a:latin typeface="Cambria Math"/>
                            </a:rPr>
                            <m:t>𝝏</m:t>
                          </m:r>
                          <m:sSub>
                            <m:sSubPr>
                              <m:ctrlPr>
                                <a:rPr lang="en-US" altLang="zh-TW" b="1" i="1" smtClean="0">
                                  <a:latin typeface="Cambria Math" panose="02040503050406030204" pitchFamily="18" charset="0"/>
                                </a:rPr>
                              </m:ctrlPr>
                            </m:sSubPr>
                            <m:e>
                              <m:r>
                                <a:rPr lang="en-US" altLang="zh-TW" b="1" i="1" smtClean="0">
                                  <a:latin typeface="Cambria Math"/>
                                </a:rPr>
                                <m:t>𝑴𝒐𝒅𝒆𝒍</m:t>
                              </m:r>
                            </m:e>
                            <m:sub>
                              <m:r>
                                <a:rPr lang="en-US" altLang="zh-TW" b="1" i="1" smtClean="0">
                                  <a:latin typeface="Cambria Math"/>
                                </a:rPr>
                                <m:t>𝒍𝒐𝒔𝒔</m:t>
                              </m:r>
                            </m:sub>
                          </m:sSub>
                        </m:num>
                        <m:den>
                          <m:r>
                            <a:rPr lang="zh-TW" altLang="en-US" b="1" i="1">
                              <a:latin typeface="Cambria Math"/>
                            </a:rPr>
                            <m:t>𝝏</m:t>
                          </m:r>
                          <m:sSub>
                            <m:sSubPr>
                              <m:ctrlPr>
                                <a:rPr lang="zh-CN" altLang="zh-CN" b="1" i="1">
                                  <a:latin typeface="Cambria Math" panose="02040503050406030204" pitchFamily="18" charset="0"/>
                                </a:rPr>
                              </m:ctrlPr>
                            </m:sSubPr>
                            <m:e>
                              <m:r>
                                <a:rPr lang="zh-TW" altLang="en-US" b="1" i="1">
                                  <a:latin typeface="Cambria Math"/>
                                </a:rPr>
                                <m:t>𝒘</m:t>
                              </m:r>
                            </m:e>
                            <m:sub>
                              <m:r>
                                <a:rPr lang="zh-TW" altLang="en-US" b="1" i="1">
                                  <a:latin typeface="Cambria Math"/>
                                </a:rPr>
                                <m:t>𝒋</m:t>
                              </m:r>
                            </m:sub>
                          </m:sSub>
                        </m:den>
                      </m:f>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1558241" y="1376335"/>
                <a:ext cx="3383297" cy="69717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12747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265044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068803B-A545-42AD-97E5-A9C54FE24728}"/>
              </a:ext>
            </a:extLst>
          </p:cNvPr>
          <p:cNvSpPr>
            <a:spLocks noGrp="1"/>
          </p:cNvSpPr>
          <p:nvPr>
            <p:ph type="title"/>
          </p:nvPr>
        </p:nvSpPr>
        <p:spPr/>
        <p:txBody>
          <a:bodyPr/>
          <a:lstStyle/>
          <a:p>
            <a:r>
              <a:rPr lang="zh-CN" altLang="en-US" dirty="0"/>
              <a:t>深度学习的历史发展</a:t>
            </a:r>
          </a:p>
        </p:txBody>
      </p:sp>
      <p:sp>
        <p:nvSpPr>
          <p:cNvPr id="6" name="矩形 5">
            <a:extLst>
              <a:ext uri="{FF2B5EF4-FFF2-40B4-BE49-F238E27FC236}">
                <a16:creationId xmlns:a16="http://schemas.microsoft.com/office/drawing/2014/main" id="{536B451E-7519-410A-94E1-64CEA587EB63}"/>
              </a:ext>
            </a:extLst>
          </p:cNvPr>
          <p:cNvSpPr/>
          <p:nvPr/>
        </p:nvSpPr>
        <p:spPr>
          <a:xfrm>
            <a:off x="36060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MCP</a:t>
            </a:r>
            <a:endParaRPr lang="zh-CN" altLang="en-US" dirty="0">
              <a:solidFill>
                <a:schemeClr val="tx1"/>
              </a:solidFill>
            </a:endParaRPr>
          </a:p>
        </p:txBody>
      </p:sp>
      <p:sp>
        <p:nvSpPr>
          <p:cNvPr id="36" name="矩形 35">
            <a:extLst>
              <a:ext uri="{FF2B5EF4-FFF2-40B4-BE49-F238E27FC236}">
                <a16:creationId xmlns:a16="http://schemas.microsoft.com/office/drawing/2014/main" id="{F4983A1D-701A-49CB-9BED-AA099F5566AE}"/>
              </a:ext>
            </a:extLst>
          </p:cNvPr>
          <p:cNvSpPr/>
          <p:nvPr/>
        </p:nvSpPr>
        <p:spPr>
          <a:xfrm>
            <a:off x="1384479" y="5125874"/>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Hebbian Theory</a:t>
            </a:r>
            <a:endParaRPr lang="zh-CN" altLang="en-US" dirty="0">
              <a:solidFill>
                <a:schemeClr val="tx1"/>
              </a:solidFill>
            </a:endParaRPr>
          </a:p>
        </p:txBody>
      </p:sp>
      <p:sp>
        <p:nvSpPr>
          <p:cNvPr id="37" name="矩形 36">
            <a:extLst>
              <a:ext uri="{FF2B5EF4-FFF2-40B4-BE49-F238E27FC236}">
                <a16:creationId xmlns:a16="http://schemas.microsoft.com/office/drawing/2014/main" id="{456F10B5-B0DD-498C-B1FB-4902DAE3A7A9}"/>
              </a:ext>
            </a:extLst>
          </p:cNvPr>
          <p:cNvSpPr/>
          <p:nvPr/>
        </p:nvSpPr>
        <p:spPr>
          <a:xfrm>
            <a:off x="2408349" y="5125874"/>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Orientation Selective Cell</a:t>
            </a:r>
            <a:endParaRPr lang="zh-CN" altLang="en-US" dirty="0">
              <a:solidFill>
                <a:schemeClr val="tx1"/>
              </a:solidFill>
            </a:endParaRPr>
          </a:p>
        </p:txBody>
      </p:sp>
      <p:sp>
        <p:nvSpPr>
          <p:cNvPr id="39" name="矩形 38">
            <a:extLst>
              <a:ext uri="{FF2B5EF4-FFF2-40B4-BE49-F238E27FC236}">
                <a16:creationId xmlns:a16="http://schemas.microsoft.com/office/drawing/2014/main" id="{A61F8FA8-E8C2-4787-86A1-2640EC2B9730}"/>
              </a:ext>
            </a:extLst>
          </p:cNvPr>
          <p:cNvSpPr/>
          <p:nvPr/>
        </p:nvSpPr>
        <p:spPr>
          <a:xfrm>
            <a:off x="3928056" y="5125873"/>
            <a:ext cx="1023870"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MLP</a:t>
            </a:r>
            <a:endParaRPr lang="zh-CN" altLang="en-US" dirty="0">
              <a:solidFill>
                <a:schemeClr val="tx1"/>
              </a:solidFill>
            </a:endParaRPr>
          </a:p>
        </p:txBody>
      </p:sp>
      <p:sp>
        <p:nvSpPr>
          <p:cNvPr id="41" name="矩形 40">
            <a:extLst>
              <a:ext uri="{FF2B5EF4-FFF2-40B4-BE49-F238E27FC236}">
                <a16:creationId xmlns:a16="http://schemas.microsoft.com/office/drawing/2014/main" id="{210688E3-2056-40F0-B744-A59281D5359C}"/>
              </a:ext>
            </a:extLst>
          </p:cNvPr>
          <p:cNvSpPr/>
          <p:nvPr/>
        </p:nvSpPr>
        <p:spPr>
          <a:xfrm>
            <a:off x="4951926" y="5125873"/>
            <a:ext cx="1519707"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Error Back-propagation</a:t>
            </a:r>
            <a:endParaRPr lang="zh-CN" altLang="en-US" dirty="0">
              <a:solidFill>
                <a:schemeClr val="tx1"/>
              </a:solidFill>
            </a:endParaRPr>
          </a:p>
        </p:txBody>
      </p:sp>
      <p:sp>
        <p:nvSpPr>
          <p:cNvPr id="42" name="矩形 41">
            <a:extLst>
              <a:ext uri="{FF2B5EF4-FFF2-40B4-BE49-F238E27FC236}">
                <a16:creationId xmlns:a16="http://schemas.microsoft.com/office/drawing/2014/main" id="{0D67F611-3739-43BF-9846-81DDB8F37E70}"/>
              </a:ext>
            </a:extLst>
          </p:cNvPr>
          <p:cNvSpPr/>
          <p:nvPr/>
        </p:nvSpPr>
        <p:spPr>
          <a:xfrm>
            <a:off x="6471633" y="5125872"/>
            <a:ext cx="1294329" cy="817721"/>
          </a:xfrm>
          <a:prstGeom prst="rect">
            <a:avLst/>
          </a:prstGeom>
          <a:solidFill>
            <a:srgbClr val="E1D6F2"/>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solidFill>
                  <a:schemeClr val="tx1"/>
                </a:solidFill>
                <a:effectLst/>
                <a:latin typeface="Times New Roman" panose="02020603050405020304" pitchFamily="18" charset="0"/>
                <a:ea typeface="华文楷体" panose="02010600040101010101" pitchFamily="2" charset="-122"/>
              </a:rPr>
              <a:t>Deep Belief Network</a:t>
            </a:r>
            <a:endParaRPr lang="zh-CN" altLang="en-US" dirty="0">
              <a:solidFill>
                <a:schemeClr val="tx1"/>
              </a:solidFill>
            </a:endParaRPr>
          </a:p>
        </p:txBody>
      </p:sp>
      <p:sp>
        <p:nvSpPr>
          <p:cNvPr id="14" name="椭圆 13">
            <a:extLst>
              <a:ext uri="{FF2B5EF4-FFF2-40B4-BE49-F238E27FC236}">
                <a16:creationId xmlns:a16="http://schemas.microsoft.com/office/drawing/2014/main" id="{04BAA07E-579C-4ABB-8115-2DA47800C5A2}"/>
              </a:ext>
            </a:extLst>
          </p:cNvPr>
          <p:cNvSpPr/>
          <p:nvPr/>
        </p:nvSpPr>
        <p:spPr>
          <a:xfrm>
            <a:off x="786899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D57B0CE2-4658-40A3-845B-2688451CB732}"/>
              </a:ext>
            </a:extLst>
          </p:cNvPr>
          <p:cNvSpPr/>
          <p:nvPr/>
        </p:nvSpPr>
        <p:spPr>
          <a:xfrm>
            <a:off x="8049293"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42377C2-3436-4BC4-9A1B-0F7B874E7B2C}"/>
              </a:ext>
            </a:extLst>
          </p:cNvPr>
          <p:cNvSpPr/>
          <p:nvPr/>
        </p:nvSpPr>
        <p:spPr>
          <a:xfrm>
            <a:off x="8242471" y="5460678"/>
            <a:ext cx="148107" cy="148107"/>
          </a:xfrm>
          <a:prstGeom prst="ellips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a:extLst>
              <a:ext uri="{FF2B5EF4-FFF2-40B4-BE49-F238E27FC236}">
                <a16:creationId xmlns:a16="http://schemas.microsoft.com/office/drawing/2014/main" id="{F9506C0C-144C-446F-A6BB-88A005F69635}"/>
              </a:ext>
            </a:extLst>
          </p:cNvPr>
          <p:cNvSpPr/>
          <p:nvPr/>
        </p:nvSpPr>
        <p:spPr>
          <a:xfrm rot="5400000">
            <a:off x="8036419" y="5422041"/>
            <a:ext cx="1159099" cy="225380"/>
          </a:xfrm>
          <a:prstGeom prst="triangle">
            <a:avLst/>
          </a:prstGeom>
          <a:solidFill>
            <a:srgbClr val="E1D6F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ACDDAD08-0406-423B-9FE5-89224C222986}"/>
              </a:ext>
            </a:extLst>
          </p:cNvPr>
          <p:cNvSpPr txBox="1"/>
          <p:nvPr/>
        </p:nvSpPr>
        <p:spPr>
          <a:xfrm>
            <a:off x="549378" y="5943593"/>
            <a:ext cx="646331" cy="369332"/>
          </a:xfrm>
          <a:prstGeom prst="rect">
            <a:avLst/>
          </a:prstGeom>
          <a:noFill/>
        </p:spPr>
        <p:txBody>
          <a:bodyPr wrap="none" rtlCol="0">
            <a:spAutoFit/>
          </a:bodyPr>
          <a:lstStyle/>
          <a:p>
            <a:r>
              <a:rPr lang="en-US" altLang="zh-CN" dirty="0"/>
              <a:t>1943</a:t>
            </a:r>
            <a:endParaRPr lang="zh-CN" altLang="en-US" dirty="0"/>
          </a:p>
        </p:txBody>
      </p:sp>
      <p:sp>
        <p:nvSpPr>
          <p:cNvPr id="56" name="文本框 55">
            <a:extLst>
              <a:ext uri="{FF2B5EF4-FFF2-40B4-BE49-F238E27FC236}">
                <a16:creationId xmlns:a16="http://schemas.microsoft.com/office/drawing/2014/main" id="{7BA4274F-FB30-45AB-B302-3B9802C2D1EC}"/>
              </a:ext>
            </a:extLst>
          </p:cNvPr>
          <p:cNvSpPr txBox="1"/>
          <p:nvPr/>
        </p:nvSpPr>
        <p:spPr>
          <a:xfrm>
            <a:off x="1573245" y="5943593"/>
            <a:ext cx="646331" cy="369332"/>
          </a:xfrm>
          <a:prstGeom prst="rect">
            <a:avLst/>
          </a:prstGeom>
          <a:noFill/>
        </p:spPr>
        <p:txBody>
          <a:bodyPr wrap="none" rtlCol="0">
            <a:spAutoFit/>
          </a:bodyPr>
          <a:lstStyle/>
          <a:p>
            <a:r>
              <a:rPr lang="en-US" altLang="zh-CN" dirty="0"/>
              <a:t>1949</a:t>
            </a:r>
            <a:endParaRPr lang="zh-CN" altLang="en-US" dirty="0"/>
          </a:p>
        </p:txBody>
      </p:sp>
      <p:sp>
        <p:nvSpPr>
          <p:cNvPr id="59" name="文本框 58">
            <a:extLst>
              <a:ext uri="{FF2B5EF4-FFF2-40B4-BE49-F238E27FC236}">
                <a16:creationId xmlns:a16="http://schemas.microsoft.com/office/drawing/2014/main" id="{5C4ACEFE-DACB-4C42-B547-3098D5452F00}"/>
              </a:ext>
            </a:extLst>
          </p:cNvPr>
          <p:cNvSpPr txBox="1"/>
          <p:nvPr/>
        </p:nvSpPr>
        <p:spPr>
          <a:xfrm>
            <a:off x="2822499" y="5943593"/>
            <a:ext cx="646331" cy="369332"/>
          </a:xfrm>
          <a:prstGeom prst="rect">
            <a:avLst/>
          </a:prstGeom>
          <a:noFill/>
        </p:spPr>
        <p:txBody>
          <a:bodyPr wrap="none" rtlCol="0">
            <a:spAutoFit/>
          </a:bodyPr>
          <a:lstStyle/>
          <a:p>
            <a:r>
              <a:rPr lang="en-US" altLang="zh-CN" dirty="0"/>
              <a:t>1958</a:t>
            </a:r>
            <a:endParaRPr lang="zh-CN" altLang="en-US" dirty="0"/>
          </a:p>
        </p:txBody>
      </p:sp>
      <p:sp>
        <p:nvSpPr>
          <p:cNvPr id="60" name="文本框 59">
            <a:extLst>
              <a:ext uri="{FF2B5EF4-FFF2-40B4-BE49-F238E27FC236}">
                <a16:creationId xmlns:a16="http://schemas.microsoft.com/office/drawing/2014/main" id="{9C5DE94F-096F-41A9-B503-A7A742935989}"/>
              </a:ext>
            </a:extLst>
          </p:cNvPr>
          <p:cNvSpPr txBox="1"/>
          <p:nvPr/>
        </p:nvSpPr>
        <p:spPr>
          <a:xfrm>
            <a:off x="4116822" y="5929615"/>
            <a:ext cx="646331" cy="369332"/>
          </a:xfrm>
          <a:prstGeom prst="rect">
            <a:avLst/>
          </a:prstGeom>
          <a:noFill/>
        </p:spPr>
        <p:txBody>
          <a:bodyPr wrap="none" rtlCol="0">
            <a:spAutoFit/>
          </a:bodyPr>
          <a:lstStyle/>
          <a:p>
            <a:r>
              <a:rPr lang="en-US" altLang="zh-CN" dirty="0"/>
              <a:t>1962</a:t>
            </a:r>
            <a:endParaRPr lang="zh-CN" altLang="en-US" dirty="0"/>
          </a:p>
        </p:txBody>
      </p:sp>
      <p:sp>
        <p:nvSpPr>
          <p:cNvPr id="65" name="文本框 64">
            <a:extLst>
              <a:ext uri="{FF2B5EF4-FFF2-40B4-BE49-F238E27FC236}">
                <a16:creationId xmlns:a16="http://schemas.microsoft.com/office/drawing/2014/main" id="{FF4C58F0-72AC-440C-A4C0-4E7F002AEDFB}"/>
              </a:ext>
            </a:extLst>
          </p:cNvPr>
          <p:cNvSpPr txBox="1"/>
          <p:nvPr/>
        </p:nvSpPr>
        <p:spPr>
          <a:xfrm>
            <a:off x="5388614" y="5943593"/>
            <a:ext cx="646331" cy="369332"/>
          </a:xfrm>
          <a:prstGeom prst="rect">
            <a:avLst/>
          </a:prstGeom>
          <a:noFill/>
        </p:spPr>
        <p:txBody>
          <a:bodyPr wrap="none" rtlCol="0">
            <a:spAutoFit/>
          </a:bodyPr>
          <a:lstStyle/>
          <a:p>
            <a:r>
              <a:rPr lang="en-US" altLang="zh-CN" dirty="0"/>
              <a:t>1986</a:t>
            </a:r>
            <a:endParaRPr lang="zh-CN" altLang="en-US" dirty="0"/>
          </a:p>
        </p:txBody>
      </p:sp>
      <p:sp>
        <p:nvSpPr>
          <p:cNvPr id="66" name="文本框 65">
            <a:extLst>
              <a:ext uri="{FF2B5EF4-FFF2-40B4-BE49-F238E27FC236}">
                <a16:creationId xmlns:a16="http://schemas.microsoft.com/office/drawing/2014/main" id="{50FC5C66-F045-424E-A34E-DF694C6F73A3}"/>
              </a:ext>
            </a:extLst>
          </p:cNvPr>
          <p:cNvSpPr txBox="1"/>
          <p:nvPr/>
        </p:nvSpPr>
        <p:spPr>
          <a:xfrm>
            <a:off x="6757352" y="5943593"/>
            <a:ext cx="646331" cy="369332"/>
          </a:xfrm>
          <a:prstGeom prst="rect">
            <a:avLst/>
          </a:prstGeom>
          <a:noFill/>
        </p:spPr>
        <p:txBody>
          <a:bodyPr wrap="none" rtlCol="0">
            <a:spAutoFit/>
          </a:bodyPr>
          <a:lstStyle/>
          <a:p>
            <a:r>
              <a:rPr lang="en-US" altLang="zh-CN" dirty="0"/>
              <a:t>2006</a:t>
            </a:r>
            <a:endParaRPr lang="zh-CN" altLang="en-US" dirty="0"/>
          </a:p>
        </p:txBody>
      </p:sp>
      <p:grpSp>
        <p:nvGrpSpPr>
          <p:cNvPr id="19" name="组合 18">
            <a:extLst>
              <a:ext uri="{FF2B5EF4-FFF2-40B4-BE49-F238E27FC236}">
                <a16:creationId xmlns:a16="http://schemas.microsoft.com/office/drawing/2014/main" id="{AD5F8307-0C3B-44E0-82FC-9DCDDB4850AE}"/>
              </a:ext>
            </a:extLst>
          </p:cNvPr>
          <p:cNvGrpSpPr/>
          <p:nvPr/>
        </p:nvGrpSpPr>
        <p:grpSpPr>
          <a:xfrm>
            <a:off x="360609" y="1226837"/>
            <a:ext cx="2638145" cy="3490175"/>
            <a:chOff x="1429374" y="1178008"/>
            <a:chExt cx="2786250" cy="3533051"/>
          </a:xfrm>
        </p:grpSpPr>
        <p:sp>
          <p:nvSpPr>
            <p:cNvPr id="68" name="矩形 67">
              <a:extLst>
                <a:ext uri="{FF2B5EF4-FFF2-40B4-BE49-F238E27FC236}">
                  <a16:creationId xmlns:a16="http://schemas.microsoft.com/office/drawing/2014/main" id="{42D505F0-8793-4A46-BCDA-F98D14C7C62C}"/>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BB9C8204-1551-4AE0-B00D-249D72B818BE}"/>
                </a:ext>
              </a:extLst>
            </p:cNvPr>
            <p:cNvSpPr txBox="1"/>
            <p:nvPr/>
          </p:nvSpPr>
          <p:spPr>
            <a:xfrm>
              <a:off x="1532620" y="1234200"/>
              <a:ext cx="2582214" cy="3177887"/>
            </a:xfrm>
            <a:prstGeom prst="rect">
              <a:avLst/>
            </a:prstGeom>
            <a:noFill/>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神经网络研究的突破来自于</a:t>
              </a:r>
              <a:r>
                <a:rPr lang="en-US" altLang="zh-CN" dirty="0">
                  <a:latin typeface="Times New Roman" panose="02020603050405020304" pitchFamily="18" charset="0"/>
                  <a:ea typeface="楷体" panose="02010609060101010101" pitchFamily="49" charset="-122"/>
                  <a:cs typeface="Times New Roman" panose="02020603050405020304" pitchFamily="18" charset="0"/>
                </a:rPr>
                <a:t>Frank Rosenblatt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20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世纪</a:t>
              </a:r>
              <a:r>
                <a:rPr lang="en-US" altLang="zh-CN" dirty="0">
                  <a:latin typeface="Times New Roman" panose="02020603050405020304" pitchFamily="18" charset="0"/>
                  <a:ea typeface="楷体" panose="02010609060101010101" pitchFamily="49" charset="-122"/>
                  <a:cs typeface="Times New Roman" panose="02020603050405020304" pitchFamily="18" charset="0"/>
                </a:rPr>
                <a:t>50</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年代所提出的“感知机（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perceptron</a:t>
              </a:r>
              <a:r>
                <a:rPr lang="zh-CN" altLang="en-US" dirty="0">
                  <a:latin typeface="Times New Roman" panose="02020603050405020304" pitchFamily="18" charset="0"/>
                  <a:ea typeface="楷体" panose="02010609060101010101" pitchFamily="49" charset="-122"/>
                  <a:cs typeface="Times New Roman" panose="02020603050405020304" pitchFamily="18" charset="0"/>
                </a:rPr>
                <a:t>）”模型。</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由于感知机中没有包含非线性变换操作的隐藏层，因此感知机表达能力较弱（如无法解决异或问题）。</a:t>
              </a:r>
            </a:p>
          </p:txBody>
        </p:sp>
      </p:grpSp>
      <p:grpSp>
        <p:nvGrpSpPr>
          <p:cNvPr id="76" name="组合 75">
            <a:extLst>
              <a:ext uri="{FF2B5EF4-FFF2-40B4-BE49-F238E27FC236}">
                <a16:creationId xmlns:a16="http://schemas.microsoft.com/office/drawing/2014/main" id="{396A5DCA-B309-49A2-A02C-6ADEF00D5B2F}"/>
              </a:ext>
            </a:extLst>
          </p:cNvPr>
          <p:cNvGrpSpPr/>
          <p:nvPr/>
        </p:nvGrpSpPr>
        <p:grpSpPr>
          <a:xfrm>
            <a:off x="3172618" y="1226836"/>
            <a:ext cx="2638145" cy="3490175"/>
            <a:chOff x="1429374" y="1178008"/>
            <a:chExt cx="2786250" cy="3533051"/>
          </a:xfrm>
        </p:grpSpPr>
        <p:sp>
          <p:nvSpPr>
            <p:cNvPr id="77" name="矩形 76">
              <a:extLst>
                <a:ext uri="{FF2B5EF4-FFF2-40B4-BE49-F238E27FC236}">
                  <a16:creationId xmlns:a16="http://schemas.microsoft.com/office/drawing/2014/main" id="{9AB03E19-A8B0-4D51-8AF6-B50FE0C87395}"/>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4E8A4D2D-F73F-4929-9F0F-C725057BEE8F}"/>
                </a:ext>
              </a:extLst>
            </p:cNvPr>
            <p:cNvSpPr txBox="1"/>
            <p:nvPr/>
          </p:nvSpPr>
          <p:spPr>
            <a:xfrm>
              <a:off x="1528869" y="1417871"/>
              <a:ext cx="2582214" cy="2897485"/>
            </a:xfrm>
            <a:prstGeom prst="rect">
              <a:avLst/>
            </a:prstGeom>
            <a:noFill/>
          </p:spPr>
          <p:txBody>
            <a:bodyPr wrap="square">
              <a:spAutoFit/>
            </a:bodyPr>
            <a:lstStyle/>
            <a:p>
              <a:pPr algn="just"/>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最早由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提出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1974] [</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Werbos</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1990]</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、并且由</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Hinton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等人</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err="1">
                  <a:effectLst/>
                  <a:latin typeface="Times New Roman" panose="02020603050405020304" pitchFamily="18" charset="0"/>
                  <a:ea typeface="华文楷体" panose="02010600040101010101" pitchFamily="2" charset="-122"/>
                  <a:cs typeface="Times New Roman" panose="02020603050405020304" pitchFamily="18" charset="0"/>
                </a:rPr>
                <a:t>Rumelhart</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 1986]</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完善的误差后向传播（</a:t>
              </a:r>
              <a:r>
                <a:rPr lang="en-US" altLang="zh-CN" dirty="0">
                  <a:effectLst/>
                  <a:latin typeface="Times New Roman" panose="02020603050405020304" pitchFamily="18" charset="0"/>
                  <a:ea typeface="华文楷体" panose="02010600040101010101" pitchFamily="2" charset="-122"/>
                  <a:cs typeface="Times New Roman" panose="02020603050405020304" pitchFamily="18" charset="0"/>
                </a:rPr>
                <a:t>error backpropagation</a:t>
              </a:r>
              <a:r>
                <a:rPr lang="zh-CN" altLang="en-US" dirty="0">
                  <a:effectLst/>
                  <a:latin typeface="Times New Roman" panose="02020603050405020304" pitchFamily="18" charset="0"/>
                  <a:ea typeface="华文楷体" panose="02010600040101010101" pitchFamily="2" charset="-122"/>
                  <a:cs typeface="Times New Roman" panose="02020603050405020304" pitchFamily="18" charset="0"/>
                </a:rPr>
                <a:t>）算法解决了多层感知机中参数优化这一难题。</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9" name="组合 78">
            <a:extLst>
              <a:ext uri="{FF2B5EF4-FFF2-40B4-BE49-F238E27FC236}">
                <a16:creationId xmlns:a16="http://schemas.microsoft.com/office/drawing/2014/main" id="{ECDDA56F-DD49-4FA1-9D0D-31D7E8161D22}"/>
              </a:ext>
            </a:extLst>
          </p:cNvPr>
          <p:cNvGrpSpPr/>
          <p:nvPr/>
        </p:nvGrpSpPr>
        <p:grpSpPr>
          <a:xfrm>
            <a:off x="5982239" y="1226836"/>
            <a:ext cx="2638145" cy="3490175"/>
            <a:chOff x="1429374" y="1178008"/>
            <a:chExt cx="2786250" cy="3533051"/>
          </a:xfrm>
        </p:grpSpPr>
        <p:sp>
          <p:nvSpPr>
            <p:cNvPr id="80" name="矩形 79">
              <a:extLst>
                <a:ext uri="{FF2B5EF4-FFF2-40B4-BE49-F238E27FC236}">
                  <a16:creationId xmlns:a16="http://schemas.microsoft.com/office/drawing/2014/main" id="{41133E59-1EF2-4F25-8C66-7346EA4B7FB1}"/>
                </a:ext>
              </a:extLst>
            </p:cNvPr>
            <p:cNvSpPr/>
            <p:nvPr/>
          </p:nvSpPr>
          <p:spPr>
            <a:xfrm>
              <a:off x="1429374" y="1178008"/>
              <a:ext cx="2786250" cy="3533051"/>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extLst>
                <a:ext uri="{FF2B5EF4-FFF2-40B4-BE49-F238E27FC236}">
                  <a16:creationId xmlns:a16="http://schemas.microsoft.com/office/drawing/2014/main" id="{A220A578-3A88-453A-8C02-EC6CC6CC7C3F}"/>
                </a:ext>
              </a:extLst>
            </p:cNvPr>
            <p:cNvSpPr txBox="1"/>
            <p:nvPr/>
          </p:nvSpPr>
          <p:spPr>
            <a:xfrm>
              <a:off x="1531391" y="1442915"/>
              <a:ext cx="2582214" cy="3006530"/>
            </a:xfrm>
            <a:prstGeom prst="rect">
              <a:avLst/>
            </a:prstGeom>
            <a:noFill/>
          </p:spPr>
          <p:txBody>
            <a:bodyPr wrap="square">
              <a:spAutoFit/>
            </a:bodyPr>
            <a:lstStyle/>
            <a:p>
              <a:pPr algn="just"/>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年，</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《Science》</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等期刊上发表了论文，首次提出了“深度信念网络</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(deep belief network)”</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700" dirty="0">
                  <a:latin typeface="Times New Roman" panose="02020603050405020304" pitchFamily="18" charset="0"/>
                  <a:ea typeface="楷体" panose="02010609060101010101" pitchFamily="49" charset="-122"/>
                  <a:cs typeface="Times New Roman" panose="02020603050405020304" pitchFamily="18" charset="0"/>
                </a:rPr>
                <a:t>[Hinton 2006]</a:t>
              </a:r>
              <a:r>
                <a:rPr lang="zh-CN" altLang="en-US" sz="1700" dirty="0">
                  <a:latin typeface="Times New Roman" panose="02020603050405020304" pitchFamily="18" charset="0"/>
                  <a:ea typeface="楷体" panose="02010609060101010101" pitchFamily="49" charset="-122"/>
                  <a:cs typeface="Times New Roman" panose="02020603050405020304" pitchFamily="18" charset="0"/>
                </a:rPr>
                <a:t>，在相关分类任务上可取得性能超过了传统浅层学习模型（如支持向量机），使得深度架构引起了大家的关注。</a:t>
              </a:r>
            </a:p>
          </p:txBody>
        </p:sp>
      </p:grpSp>
    </p:spTree>
    <p:extLst>
      <p:ext uri="{BB962C8B-B14F-4D97-AF65-F5344CB8AC3E}">
        <p14:creationId xmlns:p14="http://schemas.microsoft.com/office/powerpoint/2010/main" val="2729315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8201963-5A50-4075-88B7-6268780847CF}"/>
                  </a:ext>
                </a:extLst>
              </p:cNvPr>
              <p:cNvSpPr/>
              <p:nvPr/>
            </p:nvSpPr>
            <p:spPr>
              <a:xfrm>
                <a:off x="200483" y="975094"/>
                <a:ext cx="8743033" cy="5060231"/>
              </a:xfrm>
              <a:prstGeom prst="rect">
                <a:avLst/>
              </a:prstGeom>
            </p:spPr>
            <p:txBody>
              <a:bodyPr wrap="square">
                <a:spAutoFit/>
              </a:bodyPr>
              <a:lstStyle/>
              <a:p>
                <a:pPr marL="342900" indent="-342900">
                  <a:lnSpc>
                    <a:spcPct val="150000"/>
                  </a:lnSpc>
                  <a:spcAft>
                    <a:spcPts val="600"/>
                  </a:spcAft>
                  <a:buFont typeface="Wingdings" panose="05000000000000000000" pitchFamily="2" charset="2"/>
                  <a:buChar char="l"/>
                </a:pPr>
                <a:r>
                  <a:rPr lang="zh-CN" altLang="zh-CN" sz="1500" kern="100" dirty="0">
                    <a:ea typeface="华文楷体" panose="02010600040101010101" pitchFamily="2" charset="-122"/>
                    <a:cs typeface="Times New Roman" panose="02020603050405020304" pitchFamily="18" charset="0"/>
                  </a:rPr>
                  <a:t>在前馈神经网络中，输入层的输入数据直接与第一个隐藏层中所有神经元相互连接。如果输入数据是一幅图像，需要把灰度图像（二维矩阵）或彩色图像（三维矩阵）转换为向量形式。则给定一幅分辨率</a:t>
                </a:r>
                <a:r>
                  <a:rPr lang="en-US" altLang="zh-CN" sz="1500" kern="100" dirty="0">
                    <a:ea typeface="华文楷体" panose="02010600040101010101" pitchFamily="2" charset="-122"/>
                    <a:cs typeface="Times New Roman" panose="02020603050405020304" pitchFamily="18" charset="0"/>
                  </a:rPr>
                  <a:t>1000*1000</a:t>
                </a:r>
                <a:r>
                  <a:rPr lang="zh-CN" altLang="zh-CN" sz="1500" kern="100" dirty="0">
                    <a:ea typeface="华文楷体" panose="02010600040101010101" pitchFamily="2" charset="-122"/>
                    <a:cs typeface="Times New Roman" panose="02020603050405020304" pitchFamily="18" charset="0"/>
                  </a:rPr>
                  <a:t>的灰度图像，输入数据为一个</a:t>
                </a:r>
                <a:r>
                  <a:rPr lang="en-US" altLang="zh-CN" sz="1500" kern="100" dirty="0">
                    <a:ea typeface="华文楷体" panose="02010600040101010101" pitchFamily="2" charset="-122"/>
                    <a:cs typeface="Times New Roman" panose="02020603050405020304" pitchFamily="18" charset="0"/>
                  </a:rPr>
                  <a:t>1,000,000</a:t>
                </a:r>
                <a:r>
                  <a:rPr lang="zh-CN" altLang="zh-CN" sz="1500" kern="100" dirty="0">
                    <a:ea typeface="华文楷体" panose="02010600040101010101" pitchFamily="2" charset="-122"/>
                    <a:cs typeface="Times New Roman" panose="02020603050405020304" pitchFamily="18" charset="0"/>
                  </a:rPr>
                  <a:t>维的向量，如果输入数据与第一个隐藏层中所有神经元均相连，且第一个隐藏层维度和输入维度一致，则输入层到第一个隐藏层之间待训练参数数目为</a:t>
                </a:r>
                <a14:m>
                  <m:oMath xmlns:m="http://schemas.openxmlformats.org/officeDocument/2006/math">
                    <m:sSup>
                      <m:sSupPr>
                        <m:ctrlPr>
                          <a:rPr lang="zh-CN" altLang="zh-CN" sz="15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10</m:t>
                        </m:r>
                      </m:e>
                      <m:sup>
                        <m:r>
                          <a:rPr lang="en-US" altLang="zh-CN" sz="1500" kern="100">
                            <a:latin typeface="Cambria Math" panose="02040503050406030204" pitchFamily="18" charset="0"/>
                            <a:ea typeface="华文楷体" panose="02010600040101010101" pitchFamily="2" charset="-122"/>
                            <a:cs typeface="Times New Roman" panose="02020603050405020304" pitchFamily="18" charset="0"/>
                          </a:rPr>
                          <m:t>12</m:t>
                        </m:r>
                      </m:sup>
                    </m:sSup>
                  </m:oMath>
                </a14:m>
                <a:r>
                  <a:rPr lang="zh-CN" altLang="zh-CN" sz="1500" kern="100" dirty="0">
                    <a:ea typeface="华文楷体" panose="02010600040101010101" pitchFamily="2" charset="-122"/>
                    <a:cs typeface="Times New Roman" panose="02020603050405020304" pitchFamily="18" charset="0"/>
                  </a:rPr>
                  <a:t>个，模型参数数量如此巨大不仅会占用大量计算机内存，同时也使神经网络模型变得难以训练收敛。因此，对于图像这样的数据，不能直接将所构成的像素点向量与前馈神经网络神经元相连。</a:t>
                </a:r>
                <a:endParaRPr lang="zh-CN" altLang="zh-CN" sz="1500" kern="100" dirty="0">
                  <a:effectLst/>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en-US" altLang="zh-CN" sz="1500" kern="100" dirty="0">
                    <a:ea typeface="华文楷体" panose="02010600040101010101" pitchFamily="2" charset="-122"/>
                    <a:cs typeface="Times New Roman" panose="02020603050405020304" pitchFamily="18" charset="0"/>
                  </a:rPr>
                  <a:t>1959</a:t>
                </a:r>
                <a:r>
                  <a:rPr lang="zh-CN" altLang="zh-CN" sz="1500" kern="100" dirty="0">
                    <a:ea typeface="华文楷体" panose="02010600040101010101" pitchFamily="2" charset="-122"/>
                    <a:cs typeface="Times New Roman" panose="02020603050405020304" pitchFamily="18" charset="0"/>
                  </a:rPr>
                  <a:t>年，</a:t>
                </a:r>
                <a:r>
                  <a:rPr lang="en-US" altLang="zh-CN" sz="1500" kern="100" dirty="0">
                    <a:ea typeface="华文楷体" panose="02010600040101010101" pitchFamily="2" charset="-122"/>
                    <a:cs typeface="Times New Roman" panose="02020603050405020304" pitchFamily="18" charset="0"/>
                  </a:rPr>
                  <a:t>David Hubel</a:t>
                </a:r>
                <a:r>
                  <a:rPr lang="zh-CN" altLang="zh-CN" sz="1500" kern="100" dirty="0">
                    <a:ea typeface="华文楷体" panose="02010600040101010101" pitchFamily="2" charset="-122"/>
                    <a:cs typeface="Times New Roman" panose="02020603050405020304" pitchFamily="18" charset="0"/>
                  </a:rPr>
                  <a:t>和</a:t>
                </a:r>
                <a:r>
                  <a:rPr lang="en-US" altLang="zh-CN" sz="1500" kern="100" dirty="0" err="1">
                    <a:ea typeface="华文楷体" panose="02010600040101010101" pitchFamily="2" charset="-122"/>
                    <a:cs typeface="Times New Roman" panose="02020603050405020304" pitchFamily="18" charset="0"/>
                  </a:rPr>
                  <a:t>Torsten</a:t>
                </a:r>
                <a:r>
                  <a:rPr lang="en-US" altLang="zh-CN" sz="1500" kern="100" dirty="0">
                    <a:ea typeface="华文楷体" panose="02010600040101010101" pitchFamily="2" charset="-122"/>
                    <a:cs typeface="Times New Roman" panose="02020603050405020304" pitchFamily="18" charset="0"/>
                  </a:rPr>
                  <a:t> Wiesel</a:t>
                </a:r>
                <a:r>
                  <a:rPr lang="zh-CN" altLang="zh-CN" sz="1500" kern="100" dirty="0">
                    <a:ea typeface="华文楷体" panose="02010600040101010101" pitchFamily="2" charset="-122"/>
                    <a:cs typeface="Times New Roman" panose="02020603050405020304" pitchFamily="18" charset="0"/>
                  </a:rPr>
                  <a:t>发现了人脑</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视觉系统的信息处理</a:t>
                </a:r>
                <a:r>
                  <a:rPr lang="en-US" altLang="zh-CN" sz="1500" kern="100" dirty="0">
                    <a:ea typeface="华文楷体" panose="02010600040101010101" pitchFamily="2" charset="-122"/>
                    <a:cs typeface="Times New Roman" panose="02020603050405020304" pitchFamily="18" charset="0"/>
                  </a:rPr>
                  <a:t>”</a:t>
                </a:r>
                <a:r>
                  <a:rPr lang="zh-CN" altLang="zh-CN" sz="1500" kern="100" dirty="0">
                    <a:ea typeface="华文楷体" panose="02010600040101010101" pitchFamily="2" charset="-122"/>
                    <a:cs typeface="Times New Roman" panose="02020603050405020304" pitchFamily="18" charset="0"/>
                  </a:rPr>
                  <a:t>这一机制，即可视皮层对外界信息是分级感受的。受这一发现启发，</a:t>
                </a:r>
                <a:r>
                  <a:rPr lang="en-US" altLang="zh-CN" sz="1500" kern="100" dirty="0">
                    <a:ea typeface="华文楷体" panose="02010600040101010101" pitchFamily="2" charset="-122"/>
                    <a:cs typeface="Times New Roman" panose="02020603050405020304" pitchFamily="18" charset="0"/>
                  </a:rPr>
                  <a:t>1980</a:t>
                </a:r>
                <a:r>
                  <a:rPr lang="zh-CN" altLang="zh-CN" sz="1500" kern="100" dirty="0">
                    <a:ea typeface="华文楷体" panose="02010600040101010101" pitchFamily="2" charset="-122"/>
                    <a:cs typeface="Times New Roman" panose="02020603050405020304" pitchFamily="18" charset="0"/>
                  </a:rPr>
                  <a:t>年</a:t>
                </a:r>
                <a:r>
                  <a:rPr lang="en-US" altLang="zh-CN" sz="1500" kern="100" dirty="0" err="1">
                    <a:ea typeface="华文楷体" panose="02010600040101010101" pitchFamily="2" charset="-122"/>
                    <a:cs typeface="Times New Roman" panose="02020603050405020304" pitchFamily="18" charset="0"/>
                  </a:rPr>
                  <a:t>Kunihiko</a:t>
                </a:r>
                <a:r>
                  <a:rPr lang="en-US" altLang="zh-CN" sz="1500" kern="100" dirty="0">
                    <a:ea typeface="华文楷体" panose="02010600040101010101" pitchFamily="2" charset="-122"/>
                    <a:cs typeface="Times New Roman" panose="02020603050405020304" pitchFamily="18" charset="0"/>
                  </a:rPr>
                  <a:t> </a:t>
                </a:r>
                <a:r>
                  <a:rPr lang="en-US" altLang="zh-CN" sz="1500" kern="100" dirty="0" err="1">
                    <a:ea typeface="华文楷体" panose="02010600040101010101" pitchFamily="2" charset="-122"/>
                    <a:cs typeface="Times New Roman" panose="02020603050405020304" pitchFamily="18" charset="0"/>
                  </a:rPr>
                  <a:t>Fukishima</a:t>
                </a:r>
                <a:r>
                  <a:rPr lang="zh-CN" altLang="zh-CN" sz="1500" kern="100" dirty="0">
                    <a:ea typeface="华文楷体" panose="02010600040101010101" pitchFamily="2" charset="-122"/>
                    <a:cs typeface="Times New Roman" panose="02020603050405020304" pitchFamily="18" charset="0"/>
                  </a:rPr>
                  <a:t>将神经科学所发现的结构进行了计算机模拟，提出通过级联方式（</a:t>
                </a:r>
                <a:r>
                  <a:rPr lang="en-US" altLang="zh-CN" sz="1500" kern="100" dirty="0">
                    <a:ea typeface="华文楷体" panose="02010600040101010101" pitchFamily="2" charset="-122"/>
                    <a:cs typeface="Times New Roman" panose="02020603050405020304" pitchFamily="18" charset="0"/>
                  </a:rPr>
                  <a:t>cascade</a:t>
                </a:r>
                <a:r>
                  <a:rPr lang="zh-CN" altLang="zh-CN" sz="1500" kern="100" dirty="0">
                    <a:ea typeface="华文楷体" panose="02010600040101010101" pitchFamily="2" charset="-122"/>
                    <a:cs typeface="Times New Roman" panose="02020603050405020304" pitchFamily="18" charset="0"/>
                  </a:rPr>
                  <a:t>，即逐层滤波）来实现一种满足平移不变性的网络</a:t>
                </a:r>
                <a:r>
                  <a:rPr lang="en-US" altLang="zh-CN" sz="1500" kern="100" dirty="0" err="1">
                    <a:ea typeface="华文楷体" panose="02010600040101010101" pitchFamily="2" charset="-122"/>
                    <a:cs typeface="Times New Roman" panose="02020603050405020304" pitchFamily="18" charset="0"/>
                  </a:rPr>
                  <a:t>Neocognitron</a:t>
                </a:r>
                <a:r>
                  <a:rPr lang="zh-CN" altLang="zh-CN" sz="1500" kern="100" dirty="0">
                    <a:ea typeface="华文楷体" panose="02010600040101010101" pitchFamily="2" charset="-122"/>
                    <a:cs typeface="Times New Roman" panose="02020603050405020304" pitchFamily="18" charset="0"/>
                  </a:rPr>
                  <a:t>，这就是卷积神经网络的前身。</a:t>
                </a:r>
                <a:r>
                  <a:rPr lang="en-US" altLang="zh-CN" sz="1500" kern="100" dirty="0">
                    <a:ea typeface="华文楷体" panose="02010600040101010101" pitchFamily="2" charset="-122"/>
                    <a:cs typeface="Times New Roman" panose="02020603050405020304" pitchFamily="18" charset="0"/>
                  </a:rPr>
                  <a:t>20</a:t>
                </a:r>
                <a:r>
                  <a:rPr lang="zh-CN" altLang="zh-CN" sz="1500" kern="100" dirty="0">
                    <a:ea typeface="华文楷体" panose="02010600040101010101" pitchFamily="2" charset="-122"/>
                    <a:cs typeface="Times New Roman" panose="02020603050405020304" pitchFamily="18" charset="0"/>
                  </a:rPr>
                  <a:t>世纪</a:t>
                </a:r>
                <a:r>
                  <a:rPr lang="en-US" altLang="zh-CN" sz="1500" kern="100" dirty="0">
                    <a:ea typeface="华文楷体" panose="02010600040101010101" pitchFamily="2" charset="-122"/>
                    <a:cs typeface="Times New Roman" panose="02020603050405020304" pitchFamily="18" charset="0"/>
                  </a:rPr>
                  <a:t>90</a:t>
                </a:r>
                <a:r>
                  <a:rPr lang="zh-CN" altLang="zh-CN" sz="1500" kern="100" dirty="0">
                    <a:ea typeface="华文楷体" panose="02010600040101010101" pitchFamily="2" charset="-122"/>
                    <a:cs typeface="Times New Roman" panose="02020603050405020304" pitchFamily="18" charset="0"/>
                  </a:rPr>
                  <a:t>年代，</a:t>
                </a:r>
                <a:r>
                  <a:rPr lang="en-US" altLang="zh-CN" sz="1500" kern="100" dirty="0" err="1">
                    <a:ea typeface="华文楷体" panose="02010600040101010101" pitchFamily="2" charset="-122"/>
                    <a:cs typeface="Times New Roman" panose="02020603050405020304" pitchFamily="18" charset="0"/>
                  </a:rPr>
                  <a:t>LeCun</a:t>
                </a:r>
                <a:r>
                  <a:rPr lang="zh-CN" altLang="zh-CN" sz="1500" kern="100" dirty="0">
                    <a:ea typeface="华文楷体" panose="02010600040101010101" pitchFamily="2" charset="-122"/>
                    <a:cs typeface="Times New Roman" panose="02020603050405020304" pitchFamily="18" charset="0"/>
                  </a:rPr>
                  <a:t>等人，设计了一种被称为</a:t>
                </a:r>
                <a:r>
                  <a:rPr lang="en-US" altLang="zh-CN" sz="1500" kern="100" dirty="0">
                    <a:ea typeface="华文楷体" panose="02010600040101010101" pitchFamily="2" charset="-122"/>
                    <a:cs typeface="Times New Roman" panose="02020603050405020304" pitchFamily="18" charset="0"/>
                  </a:rPr>
                  <a:t>LeNet-5</a:t>
                </a:r>
                <a:r>
                  <a:rPr lang="zh-CN" altLang="zh-CN" sz="1500" kern="100" dirty="0">
                    <a:ea typeface="华文楷体" panose="02010600040101010101" pitchFamily="2" charset="-122"/>
                    <a:cs typeface="Times New Roman" panose="02020603050405020304" pitchFamily="18" charset="0"/>
                  </a:rPr>
                  <a:t>的卷积神经网络用于手写体识别，初步确立了卷积神经网络的基本结构。</a:t>
                </a:r>
                <a:endParaRPr lang="en-US" altLang="zh-CN" sz="1500" kern="100" dirty="0">
                  <a:ea typeface="华文楷体" panose="02010600040101010101" pitchFamily="2" charset="-122"/>
                  <a:cs typeface="Times New Roman" panose="02020603050405020304" pitchFamily="18" charset="0"/>
                </a:endParaRPr>
              </a:p>
              <a:p>
                <a:pPr marL="342900" indent="-342900" algn="just">
                  <a:lnSpc>
                    <a:spcPct val="150000"/>
                  </a:lnSpc>
                  <a:spcAft>
                    <a:spcPts val="600"/>
                  </a:spcAft>
                  <a:buFont typeface="Wingdings" panose="05000000000000000000" pitchFamily="2" charset="2"/>
                  <a:buChar char="l"/>
                </a:pPr>
                <a:r>
                  <a:rPr lang="zh-CN" altLang="zh-CN" sz="1500" dirty="0">
                    <a:ea typeface="华文楷体" panose="02010600040101010101" pitchFamily="2" charset="-122"/>
                  </a:rPr>
                  <a:t>如今，虽然针对不同应用场景的卷积神经网络结构已变得愈发复杂、性能也变得更加强健，但是究其本质，这些复杂网络结构仍是以卷积操作与池化操作为核心构建而成。</a:t>
                </a:r>
                <a:endParaRPr lang="zh-CN" altLang="zh-CN" sz="15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矩形 6">
                <a:extLst>
                  <a:ext uri="{FF2B5EF4-FFF2-40B4-BE49-F238E27FC236}">
                    <a16:creationId xmlns:a16="http://schemas.microsoft.com/office/drawing/2014/main" id="{18201963-5A50-4075-88B7-6268780847CF}"/>
                  </a:ext>
                </a:extLst>
              </p:cNvPr>
              <p:cNvSpPr>
                <a:spLocks noRot="1" noChangeAspect="1" noMove="1" noResize="1" noEditPoints="1" noAdjustHandles="1" noChangeArrowheads="1" noChangeShapeType="1" noTextEdit="1"/>
              </p:cNvSpPr>
              <p:nvPr/>
            </p:nvSpPr>
            <p:spPr>
              <a:xfrm>
                <a:off x="200483" y="975094"/>
                <a:ext cx="8743033" cy="5060231"/>
              </a:xfrm>
              <a:prstGeom prst="rect">
                <a:avLst/>
              </a:prstGeom>
              <a:blipFill>
                <a:blip r:embed="rId2"/>
                <a:stretch>
                  <a:fillRect l="-209" r="-279" b="-2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1826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a:xfrm>
            <a:off x="691935" y="143993"/>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a:t>
            </a:r>
            <a:r>
              <a:rPr lang="en-US" altLang="zh-CN" sz="1800" dirty="0">
                <a:latin typeface="Times New Roman" panose="02020603050405020304" pitchFamily="18" charset="0"/>
                <a:cs typeface="Times New Roman" panose="02020603050405020304" pitchFamily="18" charset="0"/>
              </a:rPr>
              <a:t>(convolution neural network, CNN)</a:t>
            </a:r>
            <a:endParaRPr lang="zh-CN" altLang="en-US" sz="1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D6DE5E1-F482-4095-8337-2A06AC875A7F}"/>
                  </a:ext>
                </a:extLst>
              </p:cNvPr>
              <p:cNvSpPr/>
              <p:nvPr/>
            </p:nvSpPr>
            <p:spPr>
              <a:xfrm>
                <a:off x="459644" y="1025126"/>
                <a:ext cx="8156253" cy="5126275"/>
              </a:xfrm>
              <a:prstGeom prst="rect">
                <a:avLst/>
              </a:prstGeom>
            </p:spPr>
            <p:txBody>
              <a:bodyPr wrap="square">
                <a:spAutoFit/>
              </a:bodyPr>
              <a:lstStyle/>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图像中像素点具有很强的空间依赖性，卷积（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convolution</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）就是针对像素点的空间依赖性来对图像进行处理的一种技术。</a:t>
                </a:r>
                <a:endParaRPr lang="en-US" altLang="zh-CN" sz="1400"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在图像卷积计算中，需要定义一个卷积核（</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kernel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）。卷积核是一个二维矩阵，矩阵中数值为对图像中与卷积核同样大小的子块像素点进行卷积计算时所采用的权重。</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卷积核中的权重系数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𝑤</m:t>
                        </m:r>
                      </m:e>
                      <m:sub>
                        <m:r>
                          <a:rPr lang="en-US" altLang="zh-CN" i="1">
                            <a:latin typeface="Cambria Math" panose="02040503050406030204" pitchFamily="18" charset="0"/>
                          </a:rPr>
                          <m:t>𝑖</m:t>
                        </m:r>
                      </m:sub>
                    </m:sSub>
                  </m:oMath>
                </a14:m>
                <a:r>
                  <a:rPr lang="zh-CN" altLang="zh-CN" dirty="0">
                    <a:latin typeface="华文楷体" panose="02010600040101010101" pitchFamily="2" charset="-122"/>
                    <a:ea typeface="华文楷体" panose="02010600040101010101" pitchFamily="2" charset="-122"/>
                  </a:rPr>
                  <a:t>是通过数据驱动机制学习得到，其用来捕获图像中某像素点及其邻域像素点所构成的特有空间模式。一旦从数据中学习得到权重系数，这些权重系数就刻画了图像中像素点构成的空间分布不同模式。</a:t>
                </a:r>
              </a:p>
              <a:p>
                <a:pPr>
                  <a:lnSpc>
                    <a:spcPct val="200000"/>
                  </a:lnSpc>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D6DE5E1-F482-4095-8337-2A06AC875A7F}"/>
                  </a:ext>
                </a:extLst>
              </p:cNvPr>
              <p:cNvSpPr>
                <a:spLocks noRot="1" noChangeAspect="1" noMove="1" noResize="1" noEditPoints="1" noAdjustHandles="1" noChangeArrowheads="1" noChangeShapeType="1" noTextEdit="1"/>
              </p:cNvSpPr>
              <p:nvPr/>
            </p:nvSpPr>
            <p:spPr>
              <a:xfrm>
                <a:off x="459644" y="1025126"/>
                <a:ext cx="8156253" cy="5126275"/>
              </a:xfrm>
              <a:prstGeom prst="rect">
                <a:avLst/>
              </a:prstGeom>
              <a:blipFill>
                <a:blip r:embed="rId2"/>
                <a:stretch>
                  <a:fillRect l="-448" r="-27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8191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583895" y="4285562"/>
                <a:ext cx="8262650" cy="2261581"/>
              </a:xfrm>
              <a:prstGeom prst="rect">
                <a:avLst/>
              </a:prstGeom>
            </p:spPr>
            <p:txBody>
              <a:bodyPr wrap="square">
                <a:spAutoFit/>
              </a:bodyPr>
              <a:lstStyle/>
              <a:p>
                <a:pPr>
                  <a:lnSpc>
                    <a:spcPct val="150000"/>
                  </a:lnSpc>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给定一个权重分别为</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r>
                      <a:rPr lang="en-US" altLang="zh-CN" sz="1600" b="1" i="1">
                        <a:latin typeface="Cambria Math" panose="02040503050406030204" pitchFamily="18" charset="0"/>
                      </a:rPr>
                      <m:t>(</m:t>
                    </m:r>
                    <m:r>
                      <a:rPr lang="en-US" altLang="zh-CN" sz="1600" b="1" i="1">
                        <a:latin typeface="Cambria Math" panose="02040503050406030204" pitchFamily="18" charset="0"/>
                      </a:rPr>
                      <m:t>𝟏</m:t>
                    </m:r>
                    <m:r>
                      <a:rPr lang="en-US" altLang="zh-CN" sz="1600" b="1" i="1">
                        <a:latin typeface="Cambria Math" panose="02040503050406030204" pitchFamily="18" charset="0"/>
                      </a:rPr>
                      <m:t>≤</m:t>
                    </m:r>
                    <m:r>
                      <a:rPr lang="en-US" altLang="zh-CN" sz="1600" b="1" i="1">
                        <a:latin typeface="Cambria Math" panose="02040503050406030204" pitchFamily="18" charset="0"/>
                      </a:rPr>
                      <m:t>𝒊</m:t>
                    </m:r>
                    <m:r>
                      <a:rPr lang="en-US" altLang="zh-CN" sz="1600" b="1" i="1">
                        <a:latin typeface="Cambria Math" panose="02040503050406030204" pitchFamily="18" charset="0"/>
                      </a:rPr>
                      <m:t>≤</m:t>
                    </m:r>
                    <m:r>
                      <a:rPr lang="en-US" altLang="zh-CN" sz="1600" b="1" i="1">
                        <a:latin typeface="Cambria Math" panose="02040503050406030204" pitchFamily="18" charset="0"/>
                      </a:rPr>
                      <m:t>𝟗</m:t>
                    </m:r>
                    <m:r>
                      <a:rPr lang="en-US" altLang="zh-CN" sz="1600" b="1" i="1">
                        <a:latin typeface="Cambria Math" panose="02040503050406030204" pitchFamily="18" charset="0"/>
                      </a:rPr>
                      <m:t>)</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、大小为</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的卷积核以及一个</a:t>
                </a:r>
                <a14:m>
                  <m:oMath xmlns:m="http://schemas.openxmlformats.org/officeDocument/2006/math">
                    <m:r>
                      <a:rPr lang="en-US" altLang="zh-CN" sz="1600" b="1" i="1">
                        <a:latin typeface="Cambria Math" panose="02040503050406030204" pitchFamily="18" charset="0"/>
                      </a:rPr>
                      <m:t>𝟓</m:t>
                    </m:r>
                    <m:r>
                      <a:rPr lang="en-US" altLang="zh-CN" sz="1600" b="1">
                        <a:latin typeface="Cambria Math" panose="02040503050406030204" pitchFamily="18" charset="0"/>
                      </a:rPr>
                      <m:t>×</m:t>
                    </m:r>
                    <m:r>
                      <a:rPr lang="en-US" altLang="zh-CN" sz="1600" b="1" i="1">
                        <a:latin typeface="Cambria Math" panose="02040503050406030204" pitchFamily="18" charset="0"/>
                      </a:rPr>
                      <m:t>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大小灰度图像。该卷积核对图像的卷积操作就是分别以图像中</a:t>
                </a:r>
                <a14:m>
                  <m:oMath xmlns:m="http://schemas.openxmlformats.org/officeDocument/2006/math">
                    <m:r>
                      <a:rPr lang="en-US" altLang="zh-CN" sz="1600" b="1" i="1">
                        <a:latin typeface="Cambria Math" panose="02040503050406030204" pitchFamily="18" charset="0"/>
                      </a:rPr>
                      <m:t>𝒈</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𝒉</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𝒊</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𝒍</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𝒎</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𝒏</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𝒒</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a:latin typeface="Cambria Math" panose="02040503050406030204" pitchFamily="18" charset="0"/>
                      </a:rPr>
                      <m:t>𝒓</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600" b="1" i="1">
                        <a:latin typeface="Cambria Math" panose="02040503050406030204" pitchFamily="18" charset="0"/>
                      </a:rPr>
                      <m:t>𝒔</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所在像素点位置为中心，形成一个</a:t>
                </a:r>
                <a14:m>
                  <m:oMath xmlns:m="http://schemas.openxmlformats.org/officeDocument/2006/math">
                    <m:r>
                      <a:rPr lang="en-US" altLang="zh-CN" sz="1600" b="1" i="1">
                        <a:latin typeface="Cambria Math" panose="02040503050406030204" pitchFamily="18" charset="0"/>
                      </a:rPr>
                      <m:t>𝟑</m:t>
                    </m:r>
                    <m:r>
                      <a:rPr lang="en-US" altLang="zh-CN" sz="1600" b="1">
                        <a:latin typeface="Cambria Math" panose="02040503050406030204" pitchFamily="18" charset="0"/>
                      </a:rPr>
                      <m:t>×</m:t>
                    </m:r>
                    <m:r>
                      <a:rPr lang="en-US" altLang="zh-CN" sz="1600" b="1" i="1">
                        <a:latin typeface="Cambria Math" panose="02040503050406030204" pitchFamily="18" charset="0"/>
                      </a:rPr>
                      <m:t>𝟑</m:t>
                    </m:r>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大小的图像子块区域，然后用卷积核所定义权重</a:t>
                </a:r>
                <a14:m>
                  <m:oMath xmlns:m="http://schemas.openxmlformats.org/officeDocument/2006/math">
                    <m:sSub>
                      <m:sSubPr>
                        <m:ctrlPr>
                          <a:rPr lang="zh-CN" altLang="zh-CN" sz="1600" b="1" i="1">
                            <a:latin typeface="Cambria Math" panose="02040503050406030204" pitchFamily="18" charset="0"/>
                          </a:rPr>
                        </m:ctrlPr>
                      </m:sSubPr>
                      <m:e>
                        <m:r>
                          <a:rPr lang="en-US" altLang="zh-CN" sz="1600" b="1" i="1">
                            <a:latin typeface="Cambria Math" panose="02040503050406030204" pitchFamily="18" charset="0"/>
                          </a:rPr>
                          <m:t>𝒘</m:t>
                        </m:r>
                      </m:e>
                      <m:sub>
                        <m:r>
                          <a:rPr lang="en-US" altLang="zh-CN" sz="1600" b="1" i="1">
                            <a:latin typeface="Cambria Math" panose="02040503050406030204" pitchFamily="18" charset="0"/>
                          </a:rPr>
                          <m:t>𝒊</m:t>
                        </m:r>
                      </m:sub>
                    </m:sSub>
                  </m:oMath>
                </a14:m>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对图像子块区域内每个像素点进行加权累加，所得结果即为图像子块区域中心像素点被卷积后（即滤波后）的结果。滤波也可视为在给定卷积核权重前提下，记住了邻域像素点之间的若干特定空间模式、忽略了某些空间模式。</a:t>
                </a:r>
              </a:p>
            </p:txBody>
          </p:sp>
        </mc:Choice>
        <mc:Fallback xmlns="">
          <p:sp>
            <p:nvSpPr>
              <p:cNvPr id="4" name="矩形 3"/>
              <p:cNvSpPr>
                <a:spLocks noRot="1" noChangeAspect="1" noMove="1" noResize="1" noEditPoints="1" noAdjustHandles="1" noChangeArrowheads="1" noChangeShapeType="1" noTextEdit="1"/>
              </p:cNvSpPr>
              <p:nvPr/>
            </p:nvSpPr>
            <p:spPr>
              <a:xfrm>
                <a:off x="583895" y="4285562"/>
                <a:ext cx="8262650" cy="2261581"/>
              </a:xfrm>
              <a:prstGeom prst="rect">
                <a:avLst/>
              </a:prstGeom>
              <a:blipFill>
                <a:blip r:embed="rId2"/>
                <a:stretch>
                  <a:fillRect l="-443" r="-369" b="-2156"/>
                </a:stretch>
              </a:blipFill>
            </p:spPr>
            <p:txBody>
              <a:bodyPr/>
              <a:lstStyle/>
              <a:p>
                <a:r>
                  <a:rPr lang="zh-CN" altLang="en-US">
                    <a:noFill/>
                  </a:rPr>
                  <a:t> </a:t>
                </a:r>
              </a:p>
            </p:txBody>
          </p:sp>
        </mc:Fallback>
      </mc:AlternateContent>
      <p:sp>
        <p:nvSpPr>
          <p:cNvPr id="19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5CA4D09-CCB5-414C-87A2-6D5A680099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07" y="1083553"/>
            <a:ext cx="7277386" cy="2644708"/>
          </a:xfrm>
          <a:prstGeom prst="rect">
            <a:avLst/>
          </a:prstGeom>
        </p:spPr>
      </p:pic>
      <p:sp>
        <p:nvSpPr>
          <p:cNvPr id="7" name="文本框 6">
            <a:extLst>
              <a:ext uri="{FF2B5EF4-FFF2-40B4-BE49-F238E27FC236}">
                <a16:creationId xmlns:a16="http://schemas.microsoft.com/office/drawing/2014/main" id="{30B24EAE-46C8-4A9D-AF17-BA4115ADB860}"/>
              </a:ext>
            </a:extLst>
          </p:cNvPr>
          <p:cNvSpPr txBox="1"/>
          <p:nvPr/>
        </p:nvSpPr>
        <p:spPr>
          <a:xfrm>
            <a:off x="1964544" y="3862851"/>
            <a:ext cx="4972670"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图像卷积例子</a:t>
            </a:r>
          </a:p>
        </p:txBody>
      </p:sp>
    </p:spTree>
    <p:extLst>
      <p:ext uri="{BB962C8B-B14F-4D97-AF65-F5344CB8AC3E}">
        <p14:creationId xmlns:p14="http://schemas.microsoft.com/office/powerpoint/2010/main" val="32416775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6264" y="5455059"/>
            <a:ext cx="7574480" cy="870751"/>
          </a:xfrm>
          <a:prstGeom prst="rect">
            <a:avLst/>
          </a:prstGeom>
        </p:spPr>
        <p:txBody>
          <a:bodyPr wrap="square">
            <a:spAutoFit/>
          </a:bodyPr>
          <a:lstStyle/>
          <a:p>
            <a:pPr algn="ctr">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如果卷积核中心位置的权重系数越小且与其它卷积权重系数差别越小，则卷积所得到图像滤波结果越模糊，这被称为图像平滑操作</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2004611-5729-4579-BC4C-1C648DED3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8095" y="1044681"/>
            <a:ext cx="5427239" cy="3693395"/>
          </a:xfrm>
          <a:prstGeom prst="rect">
            <a:avLst/>
          </a:prstGeom>
        </p:spPr>
      </p:pic>
      <p:sp>
        <p:nvSpPr>
          <p:cNvPr id="7" name="文本框 6">
            <a:extLst>
              <a:ext uri="{FF2B5EF4-FFF2-40B4-BE49-F238E27FC236}">
                <a16:creationId xmlns:a16="http://schemas.microsoft.com/office/drawing/2014/main" id="{038BABA5-3297-4F46-824F-E079B7588569}"/>
              </a:ext>
            </a:extLst>
          </p:cNvPr>
          <p:cNvSpPr txBox="1"/>
          <p:nvPr/>
        </p:nvSpPr>
        <p:spPr>
          <a:xfrm>
            <a:off x="1850679" y="4853960"/>
            <a:ext cx="6191639"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6.10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同一幅图像被两个不同卷积核计算结果</a:t>
            </a:r>
          </a:p>
        </p:txBody>
      </p:sp>
    </p:spTree>
    <p:extLst>
      <p:ext uri="{BB962C8B-B14F-4D97-AF65-F5344CB8AC3E}">
        <p14:creationId xmlns:p14="http://schemas.microsoft.com/office/powerpoint/2010/main" val="19394014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8225C6C4-335B-4B25-8A34-5C49D547A495}"/>
              </a:ext>
            </a:extLst>
          </p:cNvPr>
          <p:cNvSpPr/>
          <p:nvPr/>
        </p:nvSpPr>
        <p:spPr>
          <a:xfrm>
            <a:off x="800986" y="1213230"/>
            <a:ext cx="6974958" cy="870751"/>
          </a:xfrm>
          <a:prstGeom prst="rect">
            <a:avLst/>
          </a:prstGeom>
        </p:spPr>
        <p:txBody>
          <a:bodyPr wrap="square">
            <a:spAutoFit/>
          </a:bodyPr>
          <a:lstStyle/>
          <a:p>
            <a:pPr algn="just">
              <a:lnSpc>
                <a:spcPct val="150000"/>
              </a:lnSpc>
            </a:pP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7</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大小的图像，通过</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大小卷积矩阵以</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的步长进行卷积操作，可得到</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5</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大小的卷积结果</a:t>
            </a:r>
          </a:p>
        </p:txBody>
      </p:sp>
      <p:sp>
        <p:nvSpPr>
          <p:cNvPr id="16" name="矩形 15">
            <a:extLst>
              <a:ext uri="{FF2B5EF4-FFF2-40B4-BE49-F238E27FC236}">
                <a16:creationId xmlns:a16="http://schemas.microsoft.com/office/drawing/2014/main" id="{DEBF77B2-FF7F-4B7D-9F38-FC01BC19C31B}"/>
              </a:ext>
            </a:extLst>
          </p:cNvPr>
          <p:cNvSpPr/>
          <p:nvPr/>
        </p:nvSpPr>
        <p:spPr>
          <a:xfrm>
            <a:off x="1539678"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7" name="矩形 16">
            <a:extLst>
              <a:ext uri="{FF2B5EF4-FFF2-40B4-BE49-F238E27FC236}">
                <a16:creationId xmlns:a16="http://schemas.microsoft.com/office/drawing/2014/main" id="{09CE57FA-B071-4C6F-BF97-1F7D2CD0EDA7}"/>
              </a:ext>
            </a:extLst>
          </p:cNvPr>
          <p:cNvSpPr/>
          <p:nvPr/>
        </p:nvSpPr>
        <p:spPr>
          <a:xfrm>
            <a:off x="1772015"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8" name="矩形 17">
            <a:extLst>
              <a:ext uri="{FF2B5EF4-FFF2-40B4-BE49-F238E27FC236}">
                <a16:creationId xmlns:a16="http://schemas.microsoft.com/office/drawing/2014/main" id="{CEF30544-8CE9-4AAD-B26C-F27F0FA1329A}"/>
              </a:ext>
            </a:extLst>
          </p:cNvPr>
          <p:cNvSpPr/>
          <p:nvPr/>
        </p:nvSpPr>
        <p:spPr>
          <a:xfrm>
            <a:off x="2004352" y="2459274"/>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19" name="矩形 18">
            <a:extLst>
              <a:ext uri="{FF2B5EF4-FFF2-40B4-BE49-F238E27FC236}">
                <a16:creationId xmlns:a16="http://schemas.microsoft.com/office/drawing/2014/main" id="{1EA534CD-624C-47A6-9155-D221AF395AF3}"/>
              </a:ext>
            </a:extLst>
          </p:cNvPr>
          <p:cNvSpPr/>
          <p:nvPr/>
        </p:nvSpPr>
        <p:spPr>
          <a:xfrm>
            <a:off x="2236689"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0" name="矩形 19">
            <a:extLst>
              <a:ext uri="{FF2B5EF4-FFF2-40B4-BE49-F238E27FC236}">
                <a16:creationId xmlns:a16="http://schemas.microsoft.com/office/drawing/2014/main" id="{0D9A11A0-A922-46D9-B0EE-6BC84A56459F}"/>
              </a:ext>
            </a:extLst>
          </p:cNvPr>
          <p:cNvSpPr/>
          <p:nvPr/>
        </p:nvSpPr>
        <p:spPr>
          <a:xfrm>
            <a:off x="2469027"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1" name="矩形 20">
            <a:extLst>
              <a:ext uri="{FF2B5EF4-FFF2-40B4-BE49-F238E27FC236}">
                <a16:creationId xmlns:a16="http://schemas.microsoft.com/office/drawing/2014/main" id="{D3A74CDB-0381-4135-823C-C1B3B2F4E4E4}"/>
              </a:ext>
            </a:extLst>
          </p:cNvPr>
          <p:cNvSpPr/>
          <p:nvPr/>
        </p:nvSpPr>
        <p:spPr>
          <a:xfrm>
            <a:off x="2701364"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2" name="矩形 21">
            <a:extLst>
              <a:ext uri="{FF2B5EF4-FFF2-40B4-BE49-F238E27FC236}">
                <a16:creationId xmlns:a16="http://schemas.microsoft.com/office/drawing/2014/main" id="{312C50EB-1580-437D-8DBB-1697619F73B4}"/>
              </a:ext>
            </a:extLst>
          </p:cNvPr>
          <p:cNvSpPr/>
          <p:nvPr/>
        </p:nvSpPr>
        <p:spPr>
          <a:xfrm>
            <a:off x="2933701" y="2459274"/>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3" name="矩形 22">
            <a:extLst>
              <a:ext uri="{FF2B5EF4-FFF2-40B4-BE49-F238E27FC236}">
                <a16:creationId xmlns:a16="http://schemas.microsoft.com/office/drawing/2014/main" id="{3EAFE849-5586-4547-AB7B-E065736F3E98}"/>
              </a:ext>
            </a:extLst>
          </p:cNvPr>
          <p:cNvSpPr/>
          <p:nvPr/>
        </p:nvSpPr>
        <p:spPr>
          <a:xfrm>
            <a:off x="1539678"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4" name="矩形 23">
            <a:extLst>
              <a:ext uri="{FF2B5EF4-FFF2-40B4-BE49-F238E27FC236}">
                <a16:creationId xmlns:a16="http://schemas.microsoft.com/office/drawing/2014/main" id="{DD5CF97E-2EEE-41F6-A3B3-65F8882A1D23}"/>
              </a:ext>
            </a:extLst>
          </p:cNvPr>
          <p:cNvSpPr/>
          <p:nvPr/>
        </p:nvSpPr>
        <p:spPr>
          <a:xfrm>
            <a:off x="1772015"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5" name="矩形 24">
            <a:extLst>
              <a:ext uri="{FF2B5EF4-FFF2-40B4-BE49-F238E27FC236}">
                <a16:creationId xmlns:a16="http://schemas.microsoft.com/office/drawing/2014/main" id="{998B0CDE-AD79-465B-9CC0-0E923986BFB2}"/>
              </a:ext>
            </a:extLst>
          </p:cNvPr>
          <p:cNvSpPr/>
          <p:nvPr/>
        </p:nvSpPr>
        <p:spPr>
          <a:xfrm>
            <a:off x="2004352" y="2723627"/>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6" name="矩形 25">
            <a:extLst>
              <a:ext uri="{FF2B5EF4-FFF2-40B4-BE49-F238E27FC236}">
                <a16:creationId xmlns:a16="http://schemas.microsoft.com/office/drawing/2014/main" id="{8670C31A-DBAC-4AD5-9957-8C9E3B3B91A2}"/>
              </a:ext>
            </a:extLst>
          </p:cNvPr>
          <p:cNvSpPr/>
          <p:nvPr/>
        </p:nvSpPr>
        <p:spPr>
          <a:xfrm>
            <a:off x="2236689"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7" name="矩形 26">
            <a:extLst>
              <a:ext uri="{FF2B5EF4-FFF2-40B4-BE49-F238E27FC236}">
                <a16:creationId xmlns:a16="http://schemas.microsoft.com/office/drawing/2014/main" id="{F25C63C8-F67E-4C28-91D5-1173ABB4B2E1}"/>
              </a:ext>
            </a:extLst>
          </p:cNvPr>
          <p:cNvSpPr/>
          <p:nvPr/>
        </p:nvSpPr>
        <p:spPr>
          <a:xfrm>
            <a:off x="2469027"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8" name="矩形 27">
            <a:extLst>
              <a:ext uri="{FF2B5EF4-FFF2-40B4-BE49-F238E27FC236}">
                <a16:creationId xmlns:a16="http://schemas.microsoft.com/office/drawing/2014/main" id="{25B7AABE-C565-4284-BCDA-E8C47E1E135D}"/>
              </a:ext>
            </a:extLst>
          </p:cNvPr>
          <p:cNvSpPr/>
          <p:nvPr/>
        </p:nvSpPr>
        <p:spPr>
          <a:xfrm>
            <a:off x="2701364"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29" name="矩形 28">
            <a:extLst>
              <a:ext uri="{FF2B5EF4-FFF2-40B4-BE49-F238E27FC236}">
                <a16:creationId xmlns:a16="http://schemas.microsoft.com/office/drawing/2014/main" id="{5C9A4D74-69AB-4BC5-BFCF-901AFBD1A624}"/>
              </a:ext>
            </a:extLst>
          </p:cNvPr>
          <p:cNvSpPr/>
          <p:nvPr/>
        </p:nvSpPr>
        <p:spPr>
          <a:xfrm>
            <a:off x="2933701" y="2723627"/>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0" name="矩形 29">
            <a:extLst>
              <a:ext uri="{FF2B5EF4-FFF2-40B4-BE49-F238E27FC236}">
                <a16:creationId xmlns:a16="http://schemas.microsoft.com/office/drawing/2014/main" id="{F0817D58-4293-432C-9D46-72E2AB1AA8D1}"/>
              </a:ext>
            </a:extLst>
          </p:cNvPr>
          <p:cNvSpPr/>
          <p:nvPr/>
        </p:nvSpPr>
        <p:spPr>
          <a:xfrm>
            <a:off x="1539678"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1" name="矩形 30">
            <a:extLst>
              <a:ext uri="{FF2B5EF4-FFF2-40B4-BE49-F238E27FC236}">
                <a16:creationId xmlns:a16="http://schemas.microsoft.com/office/drawing/2014/main" id="{8CB92DCF-CD49-454A-8907-530233114B70}"/>
              </a:ext>
            </a:extLst>
          </p:cNvPr>
          <p:cNvSpPr/>
          <p:nvPr/>
        </p:nvSpPr>
        <p:spPr>
          <a:xfrm>
            <a:off x="1772015"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2" name="矩形 31">
            <a:extLst>
              <a:ext uri="{FF2B5EF4-FFF2-40B4-BE49-F238E27FC236}">
                <a16:creationId xmlns:a16="http://schemas.microsoft.com/office/drawing/2014/main" id="{24920DB1-AC7F-4C62-8D20-681927B8540C}"/>
              </a:ext>
            </a:extLst>
          </p:cNvPr>
          <p:cNvSpPr/>
          <p:nvPr/>
        </p:nvSpPr>
        <p:spPr>
          <a:xfrm>
            <a:off x="2004352" y="3006018"/>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3" name="矩形 32">
            <a:extLst>
              <a:ext uri="{FF2B5EF4-FFF2-40B4-BE49-F238E27FC236}">
                <a16:creationId xmlns:a16="http://schemas.microsoft.com/office/drawing/2014/main" id="{451FFB04-EE8D-4B74-A699-0800BA7B9ACA}"/>
              </a:ext>
            </a:extLst>
          </p:cNvPr>
          <p:cNvSpPr/>
          <p:nvPr/>
        </p:nvSpPr>
        <p:spPr>
          <a:xfrm>
            <a:off x="223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4" name="矩形 33">
            <a:extLst>
              <a:ext uri="{FF2B5EF4-FFF2-40B4-BE49-F238E27FC236}">
                <a16:creationId xmlns:a16="http://schemas.microsoft.com/office/drawing/2014/main" id="{A8E86ABF-B638-45D8-81DC-74028B661A69}"/>
              </a:ext>
            </a:extLst>
          </p:cNvPr>
          <p:cNvSpPr/>
          <p:nvPr/>
        </p:nvSpPr>
        <p:spPr>
          <a:xfrm>
            <a:off x="246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5" name="矩形 34">
            <a:extLst>
              <a:ext uri="{FF2B5EF4-FFF2-40B4-BE49-F238E27FC236}">
                <a16:creationId xmlns:a16="http://schemas.microsoft.com/office/drawing/2014/main" id="{853D568B-7E36-4493-926A-150B829F3AE8}"/>
              </a:ext>
            </a:extLst>
          </p:cNvPr>
          <p:cNvSpPr/>
          <p:nvPr/>
        </p:nvSpPr>
        <p:spPr>
          <a:xfrm>
            <a:off x="270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6" name="矩形 35">
            <a:extLst>
              <a:ext uri="{FF2B5EF4-FFF2-40B4-BE49-F238E27FC236}">
                <a16:creationId xmlns:a16="http://schemas.microsoft.com/office/drawing/2014/main" id="{CBBB6C04-FE87-49EB-AC40-3F5599FF36B2}"/>
              </a:ext>
            </a:extLst>
          </p:cNvPr>
          <p:cNvSpPr/>
          <p:nvPr/>
        </p:nvSpPr>
        <p:spPr>
          <a:xfrm>
            <a:off x="293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7" name="矩形 36">
            <a:extLst>
              <a:ext uri="{FF2B5EF4-FFF2-40B4-BE49-F238E27FC236}">
                <a16:creationId xmlns:a16="http://schemas.microsoft.com/office/drawing/2014/main" id="{7060DA4E-6079-4D59-A146-34BFD7795604}"/>
              </a:ext>
            </a:extLst>
          </p:cNvPr>
          <p:cNvSpPr/>
          <p:nvPr/>
        </p:nvSpPr>
        <p:spPr>
          <a:xfrm>
            <a:off x="1539678"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矩形 37">
            <a:extLst>
              <a:ext uri="{FF2B5EF4-FFF2-40B4-BE49-F238E27FC236}">
                <a16:creationId xmlns:a16="http://schemas.microsoft.com/office/drawing/2014/main" id="{41EF0C77-DB6E-4963-8C0A-7542C44B48B2}"/>
              </a:ext>
            </a:extLst>
          </p:cNvPr>
          <p:cNvSpPr/>
          <p:nvPr/>
        </p:nvSpPr>
        <p:spPr>
          <a:xfrm>
            <a:off x="1772015"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9" name="矩形 38">
            <a:extLst>
              <a:ext uri="{FF2B5EF4-FFF2-40B4-BE49-F238E27FC236}">
                <a16:creationId xmlns:a16="http://schemas.microsoft.com/office/drawing/2014/main" id="{4C9D31D4-DCAC-4F53-94B3-059BFD80A416}"/>
              </a:ext>
            </a:extLst>
          </p:cNvPr>
          <p:cNvSpPr/>
          <p:nvPr/>
        </p:nvSpPr>
        <p:spPr>
          <a:xfrm>
            <a:off x="2004352"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0" name="矩形 39">
            <a:extLst>
              <a:ext uri="{FF2B5EF4-FFF2-40B4-BE49-F238E27FC236}">
                <a16:creationId xmlns:a16="http://schemas.microsoft.com/office/drawing/2014/main" id="{76078379-77A0-404C-B0FB-9D4608D28FE5}"/>
              </a:ext>
            </a:extLst>
          </p:cNvPr>
          <p:cNvSpPr/>
          <p:nvPr/>
        </p:nvSpPr>
        <p:spPr>
          <a:xfrm>
            <a:off x="2236689"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1" name="矩形 40">
            <a:extLst>
              <a:ext uri="{FF2B5EF4-FFF2-40B4-BE49-F238E27FC236}">
                <a16:creationId xmlns:a16="http://schemas.microsoft.com/office/drawing/2014/main" id="{FAEBDAD1-AD52-4DD0-9F32-02152F6B1BF3}"/>
              </a:ext>
            </a:extLst>
          </p:cNvPr>
          <p:cNvSpPr/>
          <p:nvPr/>
        </p:nvSpPr>
        <p:spPr>
          <a:xfrm>
            <a:off x="2469027"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2" name="矩形 41">
            <a:extLst>
              <a:ext uri="{FF2B5EF4-FFF2-40B4-BE49-F238E27FC236}">
                <a16:creationId xmlns:a16="http://schemas.microsoft.com/office/drawing/2014/main" id="{D8E7A808-DF41-4831-AD0E-32B56A896C0E}"/>
              </a:ext>
            </a:extLst>
          </p:cNvPr>
          <p:cNvSpPr/>
          <p:nvPr/>
        </p:nvSpPr>
        <p:spPr>
          <a:xfrm>
            <a:off x="2701364"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3" name="矩形 42">
            <a:extLst>
              <a:ext uri="{FF2B5EF4-FFF2-40B4-BE49-F238E27FC236}">
                <a16:creationId xmlns:a16="http://schemas.microsoft.com/office/drawing/2014/main" id="{38B5C0FA-7CA8-4075-95C6-8CACBB9E4F28}"/>
              </a:ext>
            </a:extLst>
          </p:cNvPr>
          <p:cNvSpPr/>
          <p:nvPr/>
        </p:nvSpPr>
        <p:spPr>
          <a:xfrm>
            <a:off x="2933701" y="3270371"/>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4" name="矩形 43">
            <a:extLst>
              <a:ext uri="{FF2B5EF4-FFF2-40B4-BE49-F238E27FC236}">
                <a16:creationId xmlns:a16="http://schemas.microsoft.com/office/drawing/2014/main" id="{B4220171-41A2-48B5-8E19-5C5D19EEAFD6}"/>
              </a:ext>
            </a:extLst>
          </p:cNvPr>
          <p:cNvSpPr/>
          <p:nvPr/>
        </p:nvSpPr>
        <p:spPr>
          <a:xfrm>
            <a:off x="1539678"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5" name="矩形 44">
            <a:extLst>
              <a:ext uri="{FF2B5EF4-FFF2-40B4-BE49-F238E27FC236}">
                <a16:creationId xmlns:a16="http://schemas.microsoft.com/office/drawing/2014/main" id="{4BBC7048-6D32-4877-BD4D-A468021F46A7}"/>
              </a:ext>
            </a:extLst>
          </p:cNvPr>
          <p:cNvSpPr/>
          <p:nvPr/>
        </p:nvSpPr>
        <p:spPr>
          <a:xfrm>
            <a:off x="1772015"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6" name="矩形 45">
            <a:extLst>
              <a:ext uri="{FF2B5EF4-FFF2-40B4-BE49-F238E27FC236}">
                <a16:creationId xmlns:a16="http://schemas.microsoft.com/office/drawing/2014/main" id="{66708952-295B-4CAE-80B5-AB2D1871683E}"/>
              </a:ext>
            </a:extLst>
          </p:cNvPr>
          <p:cNvSpPr/>
          <p:nvPr/>
        </p:nvSpPr>
        <p:spPr>
          <a:xfrm>
            <a:off x="200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7" name="矩形 46">
            <a:extLst>
              <a:ext uri="{FF2B5EF4-FFF2-40B4-BE49-F238E27FC236}">
                <a16:creationId xmlns:a16="http://schemas.microsoft.com/office/drawing/2014/main" id="{0C28D860-7EB6-4BE0-82AE-F50EBE8A7318}"/>
              </a:ext>
            </a:extLst>
          </p:cNvPr>
          <p:cNvSpPr/>
          <p:nvPr/>
        </p:nvSpPr>
        <p:spPr>
          <a:xfrm>
            <a:off x="223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8" name="矩形 47">
            <a:extLst>
              <a:ext uri="{FF2B5EF4-FFF2-40B4-BE49-F238E27FC236}">
                <a16:creationId xmlns:a16="http://schemas.microsoft.com/office/drawing/2014/main" id="{AAE483A2-7BCB-4336-89D6-1ED681E3E743}"/>
              </a:ext>
            </a:extLst>
          </p:cNvPr>
          <p:cNvSpPr/>
          <p:nvPr/>
        </p:nvSpPr>
        <p:spPr>
          <a:xfrm>
            <a:off x="246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9" name="矩形 48">
            <a:extLst>
              <a:ext uri="{FF2B5EF4-FFF2-40B4-BE49-F238E27FC236}">
                <a16:creationId xmlns:a16="http://schemas.microsoft.com/office/drawing/2014/main" id="{543C4D82-AAD4-43B5-96C5-1A9DD9D92F11}"/>
              </a:ext>
            </a:extLst>
          </p:cNvPr>
          <p:cNvSpPr/>
          <p:nvPr/>
        </p:nvSpPr>
        <p:spPr>
          <a:xfrm>
            <a:off x="270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0" name="矩形 49">
            <a:extLst>
              <a:ext uri="{FF2B5EF4-FFF2-40B4-BE49-F238E27FC236}">
                <a16:creationId xmlns:a16="http://schemas.microsoft.com/office/drawing/2014/main" id="{00D565C5-BAD3-4772-B6EA-68F38D1AC0FF}"/>
              </a:ext>
            </a:extLst>
          </p:cNvPr>
          <p:cNvSpPr/>
          <p:nvPr/>
        </p:nvSpPr>
        <p:spPr>
          <a:xfrm>
            <a:off x="293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1" name="矩形 50">
            <a:extLst>
              <a:ext uri="{FF2B5EF4-FFF2-40B4-BE49-F238E27FC236}">
                <a16:creationId xmlns:a16="http://schemas.microsoft.com/office/drawing/2014/main" id="{C47D5CF0-656F-4420-A5C7-0206672E46D6}"/>
              </a:ext>
            </a:extLst>
          </p:cNvPr>
          <p:cNvSpPr/>
          <p:nvPr/>
        </p:nvSpPr>
        <p:spPr>
          <a:xfrm>
            <a:off x="1539678"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2" name="矩形 51">
            <a:extLst>
              <a:ext uri="{FF2B5EF4-FFF2-40B4-BE49-F238E27FC236}">
                <a16:creationId xmlns:a16="http://schemas.microsoft.com/office/drawing/2014/main" id="{DB8AC0B1-3AB1-4FC7-B1CC-7365424E22C0}"/>
              </a:ext>
            </a:extLst>
          </p:cNvPr>
          <p:cNvSpPr/>
          <p:nvPr/>
        </p:nvSpPr>
        <p:spPr>
          <a:xfrm>
            <a:off x="1772015"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3" name="矩形 52">
            <a:extLst>
              <a:ext uri="{FF2B5EF4-FFF2-40B4-BE49-F238E27FC236}">
                <a16:creationId xmlns:a16="http://schemas.microsoft.com/office/drawing/2014/main" id="{CA8CF050-9005-46C9-89E3-3F4B26F0EFBF}"/>
              </a:ext>
            </a:extLst>
          </p:cNvPr>
          <p:cNvSpPr/>
          <p:nvPr/>
        </p:nvSpPr>
        <p:spPr>
          <a:xfrm>
            <a:off x="2004352"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4" name="矩形 53">
            <a:extLst>
              <a:ext uri="{FF2B5EF4-FFF2-40B4-BE49-F238E27FC236}">
                <a16:creationId xmlns:a16="http://schemas.microsoft.com/office/drawing/2014/main" id="{FF33E277-C950-4C59-B4EF-A191F72F9D6D}"/>
              </a:ext>
            </a:extLst>
          </p:cNvPr>
          <p:cNvSpPr/>
          <p:nvPr/>
        </p:nvSpPr>
        <p:spPr>
          <a:xfrm>
            <a:off x="2236689"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5" name="矩形 54">
            <a:extLst>
              <a:ext uri="{FF2B5EF4-FFF2-40B4-BE49-F238E27FC236}">
                <a16:creationId xmlns:a16="http://schemas.microsoft.com/office/drawing/2014/main" id="{0DA4B2B1-B21E-4D22-B849-75BB8F3DD4F0}"/>
              </a:ext>
            </a:extLst>
          </p:cNvPr>
          <p:cNvSpPr/>
          <p:nvPr/>
        </p:nvSpPr>
        <p:spPr>
          <a:xfrm>
            <a:off x="2469027"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6" name="矩形 55">
            <a:extLst>
              <a:ext uri="{FF2B5EF4-FFF2-40B4-BE49-F238E27FC236}">
                <a16:creationId xmlns:a16="http://schemas.microsoft.com/office/drawing/2014/main" id="{01E95024-D8FA-4F2A-B8CE-4381C11B6374}"/>
              </a:ext>
            </a:extLst>
          </p:cNvPr>
          <p:cNvSpPr/>
          <p:nvPr/>
        </p:nvSpPr>
        <p:spPr>
          <a:xfrm>
            <a:off x="2701364"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7" name="矩形 56">
            <a:extLst>
              <a:ext uri="{FF2B5EF4-FFF2-40B4-BE49-F238E27FC236}">
                <a16:creationId xmlns:a16="http://schemas.microsoft.com/office/drawing/2014/main" id="{7BE1EA3F-8764-48F2-BB1B-DE930D4C6314}"/>
              </a:ext>
            </a:extLst>
          </p:cNvPr>
          <p:cNvSpPr/>
          <p:nvPr/>
        </p:nvSpPr>
        <p:spPr>
          <a:xfrm>
            <a:off x="2933701" y="381711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8" name="矩形 57">
            <a:extLst>
              <a:ext uri="{FF2B5EF4-FFF2-40B4-BE49-F238E27FC236}">
                <a16:creationId xmlns:a16="http://schemas.microsoft.com/office/drawing/2014/main" id="{763ABAE1-15C7-404D-A65F-A475F544D442}"/>
              </a:ext>
            </a:extLst>
          </p:cNvPr>
          <p:cNvSpPr/>
          <p:nvPr/>
        </p:nvSpPr>
        <p:spPr>
          <a:xfrm>
            <a:off x="1539678"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9" name="矩形 58">
            <a:extLst>
              <a:ext uri="{FF2B5EF4-FFF2-40B4-BE49-F238E27FC236}">
                <a16:creationId xmlns:a16="http://schemas.microsoft.com/office/drawing/2014/main" id="{AFC4D94F-99CB-4920-958A-FC1A562CB6B3}"/>
              </a:ext>
            </a:extLst>
          </p:cNvPr>
          <p:cNvSpPr/>
          <p:nvPr/>
        </p:nvSpPr>
        <p:spPr>
          <a:xfrm>
            <a:off x="1772015"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0" name="矩形 59">
            <a:extLst>
              <a:ext uri="{FF2B5EF4-FFF2-40B4-BE49-F238E27FC236}">
                <a16:creationId xmlns:a16="http://schemas.microsoft.com/office/drawing/2014/main" id="{DA3C5CFD-F882-41BF-BB34-FEC82CC2CE41}"/>
              </a:ext>
            </a:extLst>
          </p:cNvPr>
          <p:cNvSpPr/>
          <p:nvPr/>
        </p:nvSpPr>
        <p:spPr>
          <a:xfrm>
            <a:off x="2004352"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1" name="矩形 60">
            <a:extLst>
              <a:ext uri="{FF2B5EF4-FFF2-40B4-BE49-F238E27FC236}">
                <a16:creationId xmlns:a16="http://schemas.microsoft.com/office/drawing/2014/main" id="{538EE1F5-B4D7-43BF-B179-766401BC5A45}"/>
              </a:ext>
            </a:extLst>
          </p:cNvPr>
          <p:cNvSpPr/>
          <p:nvPr/>
        </p:nvSpPr>
        <p:spPr>
          <a:xfrm>
            <a:off x="2236689"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2" name="矩形 61">
            <a:extLst>
              <a:ext uri="{FF2B5EF4-FFF2-40B4-BE49-F238E27FC236}">
                <a16:creationId xmlns:a16="http://schemas.microsoft.com/office/drawing/2014/main" id="{3ECCFF6C-6B14-4F57-ABDF-56E50CF5FA50}"/>
              </a:ext>
            </a:extLst>
          </p:cNvPr>
          <p:cNvSpPr/>
          <p:nvPr/>
        </p:nvSpPr>
        <p:spPr>
          <a:xfrm>
            <a:off x="2469027"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3" name="矩形 62">
            <a:extLst>
              <a:ext uri="{FF2B5EF4-FFF2-40B4-BE49-F238E27FC236}">
                <a16:creationId xmlns:a16="http://schemas.microsoft.com/office/drawing/2014/main" id="{9D64368E-E7F7-4F5C-9DEE-7BB0AD6CC16E}"/>
              </a:ext>
            </a:extLst>
          </p:cNvPr>
          <p:cNvSpPr/>
          <p:nvPr/>
        </p:nvSpPr>
        <p:spPr>
          <a:xfrm>
            <a:off x="2701364"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4" name="矩形 63">
            <a:extLst>
              <a:ext uri="{FF2B5EF4-FFF2-40B4-BE49-F238E27FC236}">
                <a16:creationId xmlns:a16="http://schemas.microsoft.com/office/drawing/2014/main" id="{0E3455DE-2A7B-422C-B58E-4D171E525470}"/>
              </a:ext>
            </a:extLst>
          </p:cNvPr>
          <p:cNvSpPr/>
          <p:nvPr/>
        </p:nvSpPr>
        <p:spPr>
          <a:xfrm>
            <a:off x="2933701" y="4099506"/>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6" name="矩形 65">
            <a:extLst>
              <a:ext uri="{FF2B5EF4-FFF2-40B4-BE49-F238E27FC236}">
                <a16:creationId xmlns:a16="http://schemas.microsoft.com/office/drawing/2014/main" id="{DC69CE4C-25E6-4675-A6D8-889F0D6C2A7C}"/>
              </a:ext>
            </a:extLst>
          </p:cNvPr>
          <p:cNvSpPr/>
          <p:nvPr/>
        </p:nvSpPr>
        <p:spPr>
          <a:xfrm>
            <a:off x="5814352" y="2741665"/>
            <a:ext cx="232337" cy="282391"/>
          </a:xfrm>
          <a:prstGeom prst="rect">
            <a:avLst/>
          </a:prstGeom>
          <a:solidFill>
            <a:srgbClr val="FFC000"/>
          </a:solidFill>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7" name="矩形 66">
            <a:extLst>
              <a:ext uri="{FF2B5EF4-FFF2-40B4-BE49-F238E27FC236}">
                <a16:creationId xmlns:a16="http://schemas.microsoft.com/office/drawing/2014/main" id="{673FD1F0-28D3-40A6-A213-D7B4004810F2}"/>
              </a:ext>
            </a:extLst>
          </p:cNvPr>
          <p:cNvSpPr/>
          <p:nvPr/>
        </p:nvSpPr>
        <p:spPr>
          <a:xfrm>
            <a:off x="6046689"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8" name="矩形 67">
            <a:extLst>
              <a:ext uri="{FF2B5EF4-FFF2-40B4-BE49-F238E27FC236}">
                <a16:creationId xmlns:a16="http://schemas.microsoft.com/office/drawing/2014/main" id="{47B5D5D4-F618-49A1-908F-668D9EF05CE5}"/>
              </a:ext>
            </a:extLst>
          </p:cNvPr>
          <p:cNvSpPr/>
          <p:nvPr/>
        </p:nvSpPr>
        <p:spPr>
          <a:xfrm>
            <a:off x="6279027"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9" name="矩形 68">
            <a:extLst>
              <a:ext uri="{FF2B5EF4-FFF2-40B4-BE49-F238E27FC236}">
                <a16:creationId xmlns:a16="http://schemas.microsoft.com/office/drawing/2014/main" id="{292A1B49-E652-4189-84BB-3DD69EC579A9}"/>
              </a:ext>
            </a:extLst>
          </p:cNvPr>
          <p:cNvSpPr/>
          <p:nvPr/>
        </p:nvSpPr>
        <p:spPr>
          <a:xfrm>
            <a:off x="6511364"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0" name="矩形 69">
            <a:extLst>
              <a:ext uri="{FF2B5EF4-FFF2-40B4-BE49-F238E27FC236}">
                <a16:creationId xmlns:a16="http://schemas.microsoft.com/office/drawing/2014/main" id="{72C52273-0FCD-4A64-A18A-8E9F0BF56F8F}"/>
              </a:ext>
            </a:extLst>
          </p:cNvPr>
          <p:cNvSpPr/>
          <p:nvPr/>
        </p:nvSpPr>
        <p:spPr>
          <a:xfrm>
            <a:off x="6743701" y="2741665"/>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1" name="矩形 70">
            <a:extLst>
              <a:ext uri="{FF2B5EF4-FFF2-40B4-BE49-F238E27FC236}">
                <a16:creationId xmlns:a16="http://schemas.microsoft.com/office/drawing/2014/main" id="{AA72A252-053F-448C-B6EA-47B9AF875411}"/>
              </a:ext>
            </a:extLst>
          </p:cNvPr>
          <p:cNvSpPr/>
          <p:nvPr/>
        </p:nvSpPr>
        <p:spPr>
          <a:xfrm>
            <a:off x="5814352"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2" name="矩形 71">
            <a:extLst>
              <a:ext uri="{FF2B5EF4-FFF2-40B4-BE49-F238E27FC236}">
                <a16:creationId xmlns:a16="http://schemas.microsoft.com/office/drawing/2014/main" id="{F8519F32-1F4F-4920-B8A8-7280F712A46C}"/>
              </a:ext>
            </a:extLst>
          </p:cNvPr>
          <p:cNvSpPr/>
          <p:nvPr/>
        </p:nvSpPr>
        <p:spPr>
          <a:xfrm>
            <a:off x="6046689"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3" name="矩形 72">
            <a:extLst>
              <a:ext uri="{FF2B5EF4-FFF2-40B4-BE49-F238E27FC236}">
                <a16:creationId xmlns:a16="http://schemas.microsoft.com/office/drawing/2014/main" id="{2352910C-363B-4F13-8B85-F3B7DCDAA933}"/>
              </a:ext>
            </a:extLst>
          </p:cNvPr>
          <p:cNvSpPr/>
          <p:nvPr/>
        </p:nvSpPr>
        <p:spPr>
          <a:xfrm>
            <a:off x="6279027"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4" name="矩形 73">
            <a:extLst>
              <a:ext uri="{FF2B5EF4-FFF2-40B4-BE49-F238E27FC236}">
                <a16:creationId xmlns:a16="http://schemas.microsoft.com/office/drawing/2014/main" id="{B92C0A70-2DFE-4BB6-8174-C480D4343F42}"/>
              </a:ext>
            </a:extLst>
          </p:cNvPr>
          <p:cNvSpPr/>
          <p:nvPr/>
        </p:nvSpPr>
        <p:spPr>
          <a:xfrm>
            <a:off x="6511364"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5" name="矩形 74">
            <a:extLst>
              <a:ext uri="{FF2B5EF4-FFF2-40B4-BE49-F238E27FC236}">
                <a16:creationId xmlns:a16="http://schemas.microsoft.com/office/drawing/2014/main" id="{431F4E9D-43C1-4DCD-91D9-756C98933C3B}"/>
              </a:ext>
            </a:extLst>
          </p:cNvPr>
          <p:cNvSpPr/>
          <p:nvPr/>
        </p:nvSpPr>
        <p:spPr>
          <a:xfrm>
            <a:off x="6743701" y="300601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6" name="矩形 75">
            <a:extLst>
              <a:ext uri="{FF2B5EF4-FFF2-40B4-BE49-F238E27FC236}">
                <a16:creationId xmlns:a16="http://schemas.microsoft.com/office/drawing/2014/main" id="{625C86D6-37CA-4FF5-919D-ABAEAACAAF63}"/>
              </a:ext>
            </a:extLst>
          </p:cNvPr>
          <p:cNvSpPr/>
          <p:nvPr/>
        </p:nvSpPr>
        <p:spPr>
          <a:xfrm>
            <a:off x="5814352"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7" name="矩形 76">
            <a:extLst>
              <a:ext uri="{FF2B5EF4-FFF2-40B4-BE49-F238E27FC236}">
                <a16:creationId xmlns:a16="http://schemas.microsoft.com/office/drawing/2014/main" id="{EEC98E78-7EDB-44AF-9E86-CF9CBCF87F31}"/>
              </a:ext>
            </a:extLst>
          </p:cNvPr>
          <p:cNvSpPr/>
          <p:nvPr/>
        </p:nvSpPr>
        <p:spPr>
          <a:xfrm>
            <a:off x="6046689"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8" name="矩形 77">
            <a:extLst>
              <a:ext uri="{FF2B5EF4-FFF2-40B4-BE49-F238E27FC236}">
                <a16:creationId xmlns:a16="http://schemas.microsoft.com/office/drawing/2014/main" id="{66C3C58E-19D5-48C6-9503-E5EC34AE86AE}"/>
              </a:ext>
            </a:extLst>
          </p:cNvPr>
          <p:cNvSpPr/>
          <p:nvPr/>
        </p:nvSpPr>
        <p:spPr>
          <a:xfrm>
            <a:off x="6279027"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79" name="矩形 78">
            <a:extLst>
              <a:ext uri="{FF2B5EF4-FFF2-40B4-BE49-F238E27FC236}">
                <a16:creationId xmlns:a16="http://schemas.microsoft.com/office/drawing/2014/main" id="{4F04A8FC-EABE-4D3E-914B-9590053509B1}"/>
              </a:ext>
            </a:extLst>
          </p:cNvPr>
          <p:cNvSpPr/>
          <p:nvPr/>
        </p:nvSpPr>
        <p:spPr>
          <a:xfrm>
            <a:off x="6511364"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0" name="矩形 79">
            <a:extLst>
              <a:ext uri="{FF2B5EF4-FFF2-40B4-BE49-F238E27FC236}">
                <a16:creationId xmlns:a16="http://schemas.microsoft.com/office/drawing/2014/main" id="{6CDDFF6B-98CB-457A-994D-BCD5889D7C28}"/>
              </a:ext>
            </a:extLst>
          </p:cNvPr>
          <p:cNvSpPr/>
          <p:nvPr/>
        </p:nvSpPr>
        <p:spPr>
          <a:xfrm>
            <a:off x="6743701" y="3288408"/>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1" name="矩形 80">
            <a:extLst>
              <a:ext uri="{FF2B5EF4-FFF2-40B4-BE49-F238E27FC236}">
                <a16:creationId xmlns:a16="http://schemas.microsoft.com/office/drawing/2014/main" id="{AD3C8330-2077-4FEC-98BC-71A0B603E4C2}"/>
              </a:ext>
            </a:extLst>
          </p:cNvPr>
          <p:cNvSpPr/>
          <p:nvPr/>
        </p:nvSpPr>
        <p:spPr>
          <a:xfrm>
            <a:off x="5814352"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2" name="矩形 81">
            <a:extLst>
              <a:ext uri="{FF2B5EF4-FFF2-40B4-BE49-F238E27FC236}">
                <a16:creationId xmlns:a16="http://schemas.microsoft.com/office/drawing/2014/main" id="{B33A9707-7296-44DC-8169-ECBFCFEB3715}"/>
              </a:ext>
            </a:extLst>
          </p:cNvPr>
          <p:cNvSpPr/>
          <p:nvPr/>
        </p:nvSpPr>
        <p:spPr>
          <a:xfrm>
            <a:off x="6046689"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3" name="矩形 82">
            <a:extLst>
              <a:ext uri="{FF2B5EF4-FFF2-40B4-BE49-F238E27FC236}">
                <a16:creationId xmlns:a16="http://schemas.microsoft.com/office/drawing/2014/main" id="{A4C26BFB-CAE4-4C66-9481-4E16905F0AE4}"/>
              </a:ext>
            </a:extLst>
          </p:cNvPr>
          <p:cNvSpPr/>
          <p:nvPr/>
        </p:nvSpPr>
        <p:spPr>
          <a:xfrm>
            <a:off x="6279027"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4" name="矩形 83">
            <a:extLst>
              <a:ext uri="{FF2B5EF4-FFF2-40B4-BE49-F238E27FC236}">
                <a16:creationId xmlns:a16="http://schemas.microsoft.com/office/drawing/2014/main" id="{1AF9BFDC-FA6D-4D09-98A1-F8AEB8137B19}"/>
              </a:ext>
            </a:extLst>
          </p:cNvPr>
          <p:cNvSpPr/>
          <p:nvPr/>
        </p:nvSpPr>
        <p:spPr>
          <a:xfrm>
            <a:off x="6511364"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5" name="矩形 84">
            <a:extLst>
              <a:ext uri="{FF2B5EF4-FFF2-40B4-BE49-F238E27FC236}">
                <a16:creationId xmlns:a16="http://schemas.microsoft.com/office/drawing/2014/main" id="{7CF109BB-9846-4400-93AC-6C680F0A4357}"/>
              </a:ext>
            </a:extLst>
          </p:cNvPr>
          <p:cNvSpPr/>
          <p:nvPr/>
        </p:nvSpPr>
        <p:spPr>
          <a:xfrm>
            <a:off x="6743701" y="3552762"/>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6" name="矩形 85">
            <a:extLst>
              <a:ext uri="{FF2B5EF4-FFF2-40B4-BE49-F238E27FC236}">
                <a16:creationId xmlns:a16="http://schemas.microsoft.com/office/drawing/2014/main" id="{FDEBD7ED-137B-492D-B8A6-17F09EAD49FC}"/>
              </a:ext>
            </a:extLst>
          </p:cNvPr>
          <p:cNvSpPr/>
          <p:nvPr/>
        </p:nvSpPr>
        <p:spPr>
          <a:xfrm>
            <a:off x="5814352"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7" name="矩形 86">
            <a:extLst>
              <a:ext uri="{FF2B5EF4-FFF2-40B4-BE49-F238E27FC236}">
                <a16:creationId xmlns:a16="http://schemas.microsoft.com/office/drawing/2014/main" id="{C52DA802-1CDD-4F94-A7FE-0508BFCB55BD}"/>
              </a:ext>
            </a:extLst>
          </p:cNvPr>
          <p:cNvSpPr/>
          <p:nvPr/>
        </p:nvSpPr>
        <p:spPr>
          <a:xfrm>
            <a:off x="6046689"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8" name="矩形 87">
            <a:extLst>
              <a:ext uri="{FF2B5EF4-FFF2-40B4-BE49-F238E27FC236}">
                <a16:creationId xmlns:a16="http://schemas.microsoft.com/office/drawing/2014/main" id="{FAC69698-BB95-40E5-87C6-9A5018D87BA0}"/>
              </a:ext>
            </a:extLst>
          </p:cNvPr>
          <p:cNvSpPr/>
          <p:nvPr/>
        </p:nvSpPr>
        <p:spPr>
          <a:xfrm>
            <a:off x="6279027"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89" name="矩形 88">
            <a:extLst>
              <a:ext uri="{FF2B5EF4-FFF2-40B4-BE49-F238E27FC236}">
                <a16:creationId xmlns:a16="http://schemas.microsoft.com/office/drawing/2014/main" id="{9630C8A0-A574-411D-8AB0-8BED8D9FF014}"/>
              </a:ext>
            </a:extLst>
          </p:cNvPr>
          <p:cNvSpPr/>
          <p:nvPr/>
        </p:nvSpPr>
        <p:spPr>
          <a:xfrm>
            <a:off x="6511364"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0" name="矩形 89">
            <a:extLst>
              <a:ext uri="{FF2B5EF4-FFF2-40B4-BE49-F238E27FC236}">
                <a16:creationId xmlns:a16="http://schemas.microsoft.com/office/drawing/2014/main" id="{AC5699D4-DABB-49AB-84D9-84AC2306E4B5}"/>
              </a:ext>
            </a:extLst>
          </p:cNvPr>
          <p:cNvSpPr/>
          <p:nvPr/>
        </p:nvSpPr>
        <p:spPr>
          <a:xfrm>
            <a:off x="6743701" y="3835153"/>
            <a:ext cx="232337" cy="282391"/>
          </a:xfrm>
          <a:prstGeom prst="rect">
            <a:avLst/>
          </a:prstGeom>
          <a:ln w="12700">
            <a:solidFill>
              <a:schemeClr val="tx1">
                <a:lumMod val="50000"/>
                <a:lumOff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1" name="箭头: 右 90">
            <a:extLst>
              <a:ext uri="{FF2B5EF4-FFF2-40B4-BE49-F238E27FC236}">
                <a16:creationId xmlns:a16="http://schemas.microsoft.com/office/drawing/2014/main" id="{2F0D32A6-598B-43C9-9AA3-9A4628C0CB7E}"/>
              </a:ext>
            </a:extLst>
          </p:cNvPr>
          <p:cNvSpPr/>
          <p:nvPr/>
        </p:nvSpPr>
        <p:spPr>
          <a:xfrm>
            <a:off x="4182987" y="3305215"/>
            <a:ext cx="934352" cy="26558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92"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grpSp>
        <p:nvGrpSpPr>
          <p:cNvPr id="3" name="组合 2"/>
          <p:cNvGrpSpPr/>
          <p:nvPr/>
        </p:nvGrpSpPr>
        <p:grpSpPr>
          <a:xfrm>
            <a:off x="3693076" y="4381897"/>
            <a:ext cx="4112548" cy="1843922"/>
            <a:chOff x="3126108" y="2976148"/>
            <a:chExt cx="4838773" cy="2100359"/>
          </a:xfrm>
        </p:grpSpPr>
        <mc:AlternateContent xmlns:mc="http://schemas.openxmlformats.org/markup-compatibility/2006" xmlns:a14="http://schemas.microsoft.com/office/drawing/2010/main">
          <mc:Choice Requires="a14">
            <p:sp>
              <p:nvSpPr>
                <p:cNvPr id="93" name="流程图: 延期 92">
                  <a:extLst>
                    <a:ext uri="{FF2B5EF4-FFF2-40B4-BE49-F238E27FC236}">
                      <a16:creationId xmlns:a16="http://schemas.microsoft.com/office/drawing/2014/main" id="{A58974FC-8CE3-46D4-8816-CF7819BB8AF1}"/>
                    </a:ext>
                  </a:extLst>
                </p:cNvPr>
                <p:cNvSpPr/>
                <p:nvPr/>
              </p:nvSpPr>
              <p:spPr>
                <a:xfrm>
                  <a:off x="7043393" y="3730500"/>
                  <a:ext cx="921488" cy="859022"/>
                </a:xfrm>
                <a:prstGeom prst="flowChartDelay">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输出</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黑体" pitchFamily="49" charset="-122"/>
                          </a:rPr>
                          <m:t>𝑂𝑢𝑡</m:t>
                        </m:r>
                      </m:oMath>
                    </m:oMathPara>
                  </a14:m>
                  <a:endParaRPr lang="zh-CN" altLang="en-US" dirty="0">
                    <a:ea typeface="黑体" pitchFamily="49" charset="-122"/>
                  </a:endParaRPr>
                </a:p>
              </p:txBody>
            </p:sp>
          </mc:Choice>
          <mc:Fallback xmlns="">
            <p:sp>
              <p:nvSpPr>
                <p:cNvPr id="93" name="流程图: 延期 92">
                  <a:extLst>
                    <a:ext uri="{FF2B5EF4-FFF2-40B4-BE49-F238E27FC236}">
                      <a16:creationId xmlns:a16="http://schemas.microsoft.com/office/drawing/2014/main" xmlns:a14="http://schemas.microsoft.com/office/drawing/2010/main" xmlns="" id="{A58974FC-8CE3-46D4-8816-CF7819BB8AF1}"/>
                    </a:ext>
                  </a:extLst>
                </p:cNvPr>
                <p:cNvSpPr>
                  <a:spLocks noRot="1" noChangeAspect="1" noMove="1" noResize="1" noEditPoints="1" noAdjustHandles="1" noChangeArrowheads="1" noChangeShapeType="1" noTextEdit="1"/>
                </p:cNvSpPr>
                <p:nvPr/>
              </p:nvSpPr>
              <p:spPr>
                <a:xfrm>
                  <a:off x="7043393" y="3730500"/>
                  <a:ext cx="921488" cy="859022"/>
                </a:xfrm>
                <a:prstGeom prst="flowChartDelay">
                  <a:avLst/>
                </a:prstGeom>
                <a:blipFill rotWithShape="1">
                  <a:blip r:embed="rId2"/>
                  <a:stretch>
                    <a:fillRect t="-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A32ED554-DE56-4DD8-B5FB-38E5EE543DA4}"/>
                    </a:ext>
                  </a:extLst>
                </p:cNvPr>
                <p:cNvSpPr/>
                <p:nvPr/>
              </p:nvSpPr>
              <p:spPr>
                <a:xfrm>
                  <a:off x="5930519" y="3730500"/>
                  <a:ext cx="1112874" cy="859022"/>
                </a:xfrm>
                <a:prstGeom prst="rect">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激活函数</a:t>
                  </a:r>
                  <a:endParaRPr lang="en-US" altLang="zh-CN" sz="1400" dirty="0">
                    <a:ea typeface="黑体" pitchFamily="49" charset="-122"/>
                  </a:endParaRPr>
                </a:p>
                <a:p>
                  <a:pPr algn="ct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𝑔</m:t>
                        </m:r>
                      </m:oMath>
                    </m:oMathPara>
                  </a14:m>
                  <a:endParaRPr lang="zh-CN" altLang="en-US" dirty="0">
                    <a:ea typeface="黑体" pitchFamily="49" charset="-122"/>
                  </a:endParaRPr>
                </a:p>
              </p:txBody>
            </p:sp>
          </mc:Choice>
          <mc:Fallback xmlns="">
            <p:sp>
              <p:nvSpPr>
                <p:cNvPr id="94" name="矩形 93">
                  <a:extLst>
                    <a:ext uri="{FF2B5EF4-FFF2-40B4-BE49-F238E27FC236}">
                      <a16:creationId xmlns:a16="http://schemas.microsoft.com/office/drawing/2014/main" xmlns:a14="http://schemas.microsoft.com/office/drawing/2010/main" xmlns="" id="{A32ED554-DE56-4DD8-B5FB-38E5EE543DA4}"/>
                    </a:ext>
                  </a:extLst>
                </p:cNvPr>
                <p:cNvSpPr>
                  <a:spLocks noRot="1" noChangeAspect="1" noMove="1" noResize="1" noEditPoints="1" noAdjustHandles="1" noChangeArrowheads="1" noChangeShapeType="1" noTextEdit="1"/>
                </p:cNvSpPr>
                <p:nvPr/>
              </p:nvSpPr>
              <p:spPr>
                <a:xfrm>
                  <a:off x="5930519" y="3730500"/>
                  <a:ext cx="1112874" cy="859022"/>
                </a:xfrm>
                <a:prstGeom prst="rect">
                  <a:avLst/>
                </a:prstGeom>
                <a:blipFill rotWithShape="1">
                  <a:blip r:embed="rId3"/>
                  <a:stretch>
                    <a:fillRect t="-3125" b="-31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流程图: 延期 94">
                  <a:extLst>
                    <a:ext uri="{FF2B5EF4-FFF2-40B4-BE49-F238E27FC236}">
                      <a16:creationId xmlns:a16="http://schemas.microsoft.com/office/drawing/2014/main" id="{A5B870AB-0237-45FE-86E0-ECB209EE1F71}"/>
                    </a:ext>
                  </a:extLst>
                </p:cNvPr>
                <p:cNvSpPr/>
                <p:nvPr/>
              </p:nvSpPr>
              <p:spPr>
                <a:xfrm flipH="1">
                  <a:off x="5009031" y="3730500"/>
                  <a:ext cx="921488" cy="859022"/>
                </a:xfrm>
                <a:prstGeom prst="flowChartDelay">
                  <a:avLst/>
                </a:prstGeom>
                <a:solidFill>
                  <a:srgbClr val="00B050"/>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400" dirty="0">
                      <a:ea typeface="黑体" pitchFamily="49" charset="-122"/>
                    </a:rPr>
                    <a:t>输入</a:t>
                  </a:r>
                  <a14:m>
                    <m:oMath xmlns:m="http://schemas.openxmlformats.org/officeDocument/2006/math">
                      <m:r>
                        <a:rPr lang="en-US" altLang="zh-CN" i="1">
                          <a:latin typeface="Cambria Math" panose="02040503050406030204" pitchFamily="18" charset="0"/>
                          <a:ea typeface="黑体" panose="02010609060101010101" pitchFamily="49" charset="-122"/>
                        </a:rPr>
                        <m:t>𝐼𝑛</m:t>
                      </m:r>
                    </m:oMath>
                  </a14:m>
                  <a:endParaRPr lang="zh-CN" altLang="en-US" dirty="0">
                    <a:ea typeface="黑体" pitchFamily="49" charset="-122"/>
                  </a:endParaRPr>
                </a:p>
              </p:txBody>
            </p:sp>
          </mc:Choice>
          <mc:Fallback xmlns="">
            <p:sp>
              <p:nvSpPr>
                <p:cNvPr id="95" name="流程图: 延期 94">
                  <a:extLst>
                    <a:ext uri="{FF2B5EF4-FFF2-40B4-BE49-F238E27FC236}">
                      <a16:creationId xmlns:a16="http://schemas.microsoft.com/office/drawing/2014/main" xmlns:a14="http://schemas.microsoft.com/office/drawing/2010/main" xmlns="" id="{A5B870AB-0237-45FE-86E0-ECB209EE1F71}"/>
                    </a:ext>
                  </a:extLst>
                </p:cNvPr>
                <p:cNvSpPr>
                  <a:spLocks noRot="1" noChangeAspect="1" noMove="1" noResize="1" noEditPoints="1" noAdjustHandles="1" noChangeArrowheads="1" noChangeShapeType="1" noTextEdit="1"/>
                </p:cNvSpPr>
                <p:nvPr/>
              </p:nvSpPr>
              <p:spPr>
                <a:xfrm flipH="1">
                  <a:off x="5009031" y="3730500"/>
                  <a:ext cx="921488" cy="859022"/>
                </a:xfrm>
                <a:prstGeom prst="flowChartDelay">
                  <a:avLst/>
                </a:prstGeom>
                <a:blipFill rotWithShape="1">
                  <a:blip r:embed="rId4"/>
                  <a:stretch>
                    <a:fillRect t="-1042"/>
                  </a:stretch>
                </a:blipFill>
              </p:spPr>
              <p:txBody>
                <a:bodyPr/>
                <a:lstStyle/>
                <a:p>
                  <a:r>
                    <a:rPr lang="zh-CN" altLang="en-US">
                      <a:noFill/>
                    </a:rPr>
                    <a:t> </a:t>
                  </a:r>
                </a:p>
              </p:txBody>
            </p:sp>
          </mc:Fallback>
        </mc:AlternateContent>
        <p:cxnSp>
          <p:nvCxnSpPr>
            <p:cNvPr id="96" name="直接箭头连接符 95">
              <a:extLst>
                <a:ext uri="{FF2B5EF4-FFF2-40B4-BE49-F238E27FC236}">
                  <a16:creationId xmlns:a16="http://schemas.microsoft.com/office/drawing/2014/main" id="{C1246A57-5E1B-4119-BFE8-7AEAD84CB4AF}"/>
                </a:ext>
              </a:extLst>
            </p:cNvPr>
            <p:cNvCxnSpPr>
              <a:cxnSpLocks/>
              <a:stCxn id="98" idx="5"/>
            </p:cNvCxnSpPr>
            <p:nvPr/>
          </p:nvCxnSpPr>
          <p:spPr>
            <a:xfrm>
              <a:off x="3941745" y="3397202"/>
              <a:ext cx="1040718" cy="55763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a:extLst>
                <a:ext uri="{FF2B5EF4-FFF2-40B4-BE49-F238E27FC236}">
                  <a16:creationId xmlns:a16="http://schemas.microsoft.com/office/drawing/2014/main" id="{906E3568-E027-4F82-9DEB-E794864660A6}"/>
                </a:ext>
              </a:extLst>
            </p:cNvPr>
            <p:cNvCxnSpPr>
              <a:cxnSpLocks/>
              <a:stCxn id="99" idx="5"/>
            </p:cNvCxnSpPr>
            <p:nvPr/>
          </p:nvCxnSpPr>
          <p:spPr>
            <a:xfrm>
              <a:off x="3568590" y="4028384"/>
              <a:ext cx="1413873" cy="13162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椭圆 97">
                  <a:extLst>
                    <a:ext uri="{FF2B5EF4-FFF2-40B4-BE49-F238E27FC236}">
                      <a16:creationId xmlns:a16="http://schemas.microsoft.com/office/drawing/2014/main" id="{E741B014-7E41-48F8-AA8D-E55B78335902}"/>
                    </a:ext>
                  </a:extLst>
                </p:cNvPr>
                <p:cNvSpPr/>
                <p:nvPr/>
              </p:nvSpPr>
              <p:spPr>
                <a:xfrm>
                  <a:off x="3499263" y="2976148"/>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98" name="椭圆 97">
                  <a:extLst>
                    <a:ext uri="{FF2B5EF4-FFF2-40B4-BE49-F238E27FC236}">
                      <a16:creationId xmlns:a16="http://schemas.microsoft.com/office/drawing/2014/main" xmlns:a14="http://schemas.microsoft.com/office/drawing/2010/main" xmlns="" id="{E741B014-7E41-48F8-AA8D-E55B78335902}"/>
                    </a:ext>
                  </a:extLst>
                </p:cNvPr>
                <p:cNvSpPr>
                  <a:spLocks noRot="1" noChangeAspect="1" noMove="1" noResize="1" noEditPoints="1" noAdjustHandles="1" noChangeArrowheads="1" noChangeShapeType="1" noTextEdit="1"/>
                </p:cNvSpPr>
                <p:nvPr/>
              </p:nvSpPr>
              <p:spPr>
                <a:xfrm>
                  <a:off x="3499263" y="2976148"/>
                  <a:ext cx="518400" cy="493295"/>
                </a:xfrm>
                <a:prstGeom prst="ellipse">
                  <a:avLst/>
                </a:prstGeom>
                <a:blipFill rotWithShape="1">
                  <a:blip r:embed="rId5"/>
                  <a:stretch>
                    <a:fillRect b="-35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椭圆 98">
                  <a:extLst>
                    <a:ext uri="{FF2B5EF4-FFF2-40B4-BE49-F238E27FC236}">
                      <a16:creationId xmlns:a16="http://schemas.microsoft.com/office/drawing/2014/main" id="{0F581B86-09BF-4FB5-92C1-DD5BAF4CA307}"/>
                    </a:ext>
                  </a:extLst>
                </p:cNvPr>
                <p:cNvSpPr/>
                <p:nvPr/>
              </p:nvSpPr>
              <p:spPr>
                <a:xfrm>
                  <a:off x="3126108" y="3607330"/>
                  <a:ext cx="518400" cy="4932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99" name="椭圆 98">
                  <a:extLst>
                    <a:ext uri="{FF2B5EF4-FFF2-40B4-BE49-F238E27FC236}">
                      <a16:creationId xmlns:a16="http://schemas.microsoft.com/office/drawing/2014/main" xmlns:a14="http://schemas.microsoft.com/office/drawing/2010/main" xmlns="" id="{0F581B86-09BF-4FB5-92C1-DD5BAF4CA307}"/>
                    </a:ext>
                  </a:extLst>
                </p:cNvPr>
                <p:cNvSpPr>
                  <a:spLocks noRot="1" noChangeAspect="1" noMove="1" noResize="1" noEditPoints="1" noAdjustHandles="1" noChangeArrowheads="1" noChangeShapeType="1" noTextEdit="1"/>
                </p:cNvSpPr>
                <p:nvPr/>
              </p:nvSpPr>
              <p:spPr>
                <a:xfrm>
                  <a:off x="3126108" y="3607330"/>
                  <a:ext cx="518400" cy="493295"/>
                </a:xfrm>
                <a:prstGeom prst="ellipse">
                  <a:avLst/>
                </a:prstGeom>
                <a:blipFill rotWithShape="1">
                  <a:blip r:embed="rId6"/>
                  <a:stretch>
                    <a:fillRect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35">
                  <a:extLst>
                    <a:ext uri="{FF2B5EF4-FFF2-40B4-BE49-F238E27FC236}">
                      <a16:creationId xmlns:a16="http://schemas.microsoft.com/office/drawing/2014/main" id="{290081B2-5202-408E-AD0A-11583988EC43}"/>
                    </a:ext>
                  </a:extLst>
                </p:cNvPr>
                <p:cNvSpPr txBox="1"/>
                <p:nvPr/>
              </p:nvSpPr>
              <p:spPr>
                <a:xfrm>
                  <a:off x="4314287" y="3225217"/>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1</m:t>
                            </m:r>
                          </m:sub>
                        </m:sSub>
                      </m:oMath>
                    </m:oMathPara>
                  </a14:m>
                  <a:endParaRPr lang="zh-CN" altLang="en-US" dirty="0">
                    <a:ea typeface="黑体" pitchFamily="49" charset="-122"/>
                  </a:endParaRPr>
                </a:p>
              </p:txBody>
            </p:sp>
          </mc:Choice>
          <mc:Fallback xmlns="">
            <p:sp>
              <p:nvSpPr>
                <p:cNvPr id="100" name="文本框 35">
                  <a:extLst>
                    <a:ext uri="{FF2B5EF4-FFF2-40B4-BE49-F238E27FC236}">
                      <a16:creationId xmlns:a16="http://schemas.microsoft.com/office/drawing/2014/main" xmlns:a14="http://schemas.microsoft.com/office/drawing/2010/main" xmlns="" id="{290081B2-5202-408E-AD0A-11583988EC43}"/>
                    </a:ext>
                  </a:extLst>
                </p:cNvPr>
                <p:cNvSpPr txBox="1">
                  <a:spLocks noRot="1" noChangeAspect="1" noMove="1" noResize="1" noEditPoints="1" noAdjustHandles="1" noChangeArrowheads="1" noChangeShapeType="1" noTextEdit="1"/>
                </p:cNvSpPr>
                <p:nvPr/>
              </p:nvSpPr>
              <p:spPr>
                <a:xfrm>
                  <a:off x="4314287" y="3225217"/>
                  <a:ext cx="467999" cy="369333"/>
                </a:xfrm>
                <a:prstGeom prst="rect">
                  <a:avLst/>
                </a:prstGeom>
                <a:blipFill rotWithShape="1">
                  <a:blip r:embed="rId7"/>
                  <a:stretch>
                    <a:fillRect r="-1515" b="-5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38">
                  <a:extLst>
                    <a:ext uri="{FF2B5EF4-FFF2-40B4-BE49-F238E27FC236}">
                      <a16:creationId xmlns:a16="http://schemas.microsoft.com/office/drawing/2014/main" id="{52670006-D4F1-4384-B37C-949D211F65A4}"/>
                    </a:ext>
                  </a:extLst>
                </p:cNvPr>
                <p:cNvSpPr txBox="1"/>
                <p:nvPr/>
              </p:nvSpPr>
              <p:spPr>
                <a:xfrm>
                  <a:off x="3941133" y="3650380"/>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i="1">
                                <a:latin typeface="Cambria Math" panose="02040503050406030204" pitchFamily="18" charset="0"/>
                                <a:ea typeface="黑体" pitchFamily="49" charset="-122"/>
                              </a:rPr>
                              <m:t>2</m:t>
                            </m:r>
                          </m:sub>
                        </m:sSub>
                      </m:oMath>
                    </m:oMathPara>
                  </a14:m>
                  <a:endParaRPr lang="zh-CN" altLang="en-US" dirty="0">
                    <a:ea typeface="黑体" pitchFamily="49" charset="-122"/>
                  </a:endParaRPr>
                </a:p>
              </p:txBody>
            </p:sp>
          </mc:Choice>
          <mc:Fallback xmlns="">
            <p:sp>
              <p:nvSpPr>
                <p:cNvPr id="101" name="文本框 38">
                  <a:extLst>
                    <a:ext uri="{FF2B5EF4-FFF2-40B4-BE49-F238E27FC236}">
                      <a16:creationId xmlns:a16="http://schemas.microsoft.com/office/drawing/2014/main" xmlns:a14="http://schemas.microsoft.com/office/drawing/2010/main" xmlns="" id="{52670006-D4F1-4384-B37C-949D211F65A4}"/>
                    </a:ext>
                  </a:extLst>
                </p:cNvPr>
                <p:cNvSpPr txBox="1">
                  <a:spLocks noRot="1" noChangeAspect="1" noMove="1" noResize="1" noEditPoints="1" noAdjustHandles="1" noChangeArrowheads="1" noChangeShapeType="1" noTextEdit="1"/>
                </p:cNvSpPr>
                <p:nvPr/>
              </p:nvSpPr>
              <p:spPr>
                <a:xfrm>
                  <a:off x="3941133" y="3650381"/>
                  <a:ext cx="467999" cy="369333"/>
                </a:xfrm>
                <a:prstGeom prst="rect">
                  <a:avLst/>
                </a:prstGeom>
                <a:blipFill rotWithShape="1">
                  <a:blip r:embed="rId8"/>
                  <a:stretch>
                    <a:fillRect r="-3030" b="-50000"/>
                  </a:stretch>
                </a:blipFill>
              </p:spPr>
              <p:txBody>
                <a:bodyPr/>
                <a:lstStyle/>
                <a:p>
                  <a:r>
                    <a:rPr lang="zh-CN" altLang="en-US">
                      <a:noFill/>
                    </a:rPr>
                    <a:t> </a:t>
                  </a:r>
                </a:p>
              </p:txBody>
            </p:sp>
          </mc:Fallback>
        </mc:AlternateContent>
        <p:sp>
          <p:nvSpPr>
            <p:cNvPr id="102" name="文本框 36">
              <a:extLst>
                <a:ext uri="{FF2B5EF4-FFF2-40B4-BE49-F238E27FC236}">
                  <a16:creationId xmlns:a16="http://schemas.microsoft.com/office/drawing/2014/main" id="{4AD26B77-6613-4D28-AAE3-C86EC9D2E06D}"/>
                </a:ext>
              </a:extLst>
            </p:cNvPr>
            <p:cNvSpPr txBox="1"/>
            <p:nvPr/>
          </p:nvSpPr>
          <p:spPr>
            <a:xfrm>
              <a:off x="3186906" y="4313183"/>
              <a:ext cx="543189" cy="369331"/>
            </a:xfrm>
            <a:prstGeom prst="rect">
              <a:avLst/>
            </a:prstGeom>
            <a:noFill/>
          </p:spPr>
          <p:txBody>
            <a:bodyPr vert="eaVert" wrap="square" rtlCol="0">
              <a:spAutoFit/>
            </a:bodyPr>
            <a:lstStyle/>
            <a:p>
              <a:r>
                <a:rPr lang="en-US" altLang="zh-CN" dirty="0">
                  <a:ea typeface="黑体" pitchFamily="49" charset="-122"/>
                </a:rPr>
                <a:t>…</a:t>
              </a:r>
              <a:endParaRPr lang="zh-CN" altLang="en-US" dirty="0">
                <a:ea typeface="黑体" pitchFamily="49" charset="-122"/>
              </a:endParaRPr>
            </a:p>
          </p:txBody>
        </p:sp>
        <p:cxnSp>
          <p:nvCxnSpPr>
            <p:cNvPr id="103" name="直接箭头连接符 102">
              <a:extLst>
                <a:ext uri="{FF2B5EF4-FFF2-40B4-BE49-F238E27FC236}">
                  <a16:creationId xmlns:a16="http://schemas.microsoft.com/office/drawing/2014/main" id="{A78B3969-90CC-4E40-A418-5D9BA72F3599}"/>
                </a:ext>
              </a:extLst>
            </p:cNvPr>
            <p:cNvCxnSpPr>
              <a:cxnSpLocks/>
            </p:cNvCxnSpPr>
            <p:nvPr/>
          </p:nvCxnSpPr>
          <p:spPr>
            <a:xfrm flipV="1">
              <a:off x="3644508" y="4307803"/>
              <a:ext cx="1337955" cy="66873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文本框 42">
                  <a:extLst>
                    <a:ext uri="{FF2B5EF4-FFF2-40B4-BE49-F238E27FC236}">
                      <a16:creationId xmlns:a16="http://schemas.microsoft.com/office/drawing/2014/main" id="{E7AC8A25-AFAF-4F6F-B4AB-9F00C1D71ED7}"/>
                    </a:ext>
                  </a:extLst>
                </p:cNvPr>
                <p:cNvSpPr txBox="1"/>
                <p:nvPr/>
              </p:nvSpPr>
              <p:spPr>
                <a:xfrm>
                  <a:off x="4090156" y="4655811"/>
                  <a:ext cx="467999" cy="4206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𝑤</m:t>
                            </m:r>
                          </m:e>
                          <m:sub>
                            <m:r>
                              <a:rPr lang="en-US" altLang="zh-CN" b="0" i="1" smtClean="0">
                                <a:latin typeface="Cambria Math" panose="02040503050406030204" pitchFamily="18" charset="0"/>
                                <a:ea typeface="黑体" pitchFamily="49" charset="-122"/>
                              </a:rPr>
                              <m:t>𝑛</m:t>
                            </m:r>
                          </m:sub>
                        </m:sSub>
                      </m:oMath>
                    </m:oMathPara>
                  </a14:m>
                  <a:endParaRPr lang="zh-CN" altLang="en-US" dirty="0">
                    <a:ea typeface="黑体" pitchFamily="49" charset="-122"/>
                  </a:endParaRPr>
                </a:p>
              </p:txBody>
            </p:sp>
          </mc:Choice>
          <mc:Fallback xmlns="">
            <p:sp>
              <p:nvSpPr>
                <p:cNvPr id="104" name="文本框 42">
                  <a:extLst>
                    <a:ext uri="{FF2B5EF4-FFF2-40B4-BE49-F238E27FC236}">
                      <a16:creationId xmlns:a16="http://schemas.microsoft.com/office/drawing/2014/main" xmlns:a14="http://schemas.microsoft.com/office/drawing/2010/main" xmlns="" id="{E7AC8A25-AFAF-4F6F-B4AB-9F00C1D71ED7}"/>
                    </a:ext>
                  </a:extLst>
                </p:cNvPr>
                <p:cNvSpPr txBox="1">
                  <a:spLocks noRot="1" noChangeAspect="1" noMove="1" noResize="1" noEditPoints="1" noAdjustHandles="1" noChangeArrowheads="1" noChangeShapeType="1" noTextEdit="1"/>
                </p:cNvSpPr>
                <p:nvPr/>
              </p:nvSpPr>
              <p:spPr>
                <a:xfrm>
                  <a:off x="4090156" y="4655810"/>
                  <a:ext cx="468000" cy="369332"/>
                </a:xfrm>
                <a:prstGeom prst="rect">
                  <a:avLst/>
                </a:prstGeom>
                <a:blipFill rotWithShape="1">
                  <a:blip r:embed="rId9"/>
                  <a:stretch>
                    <a:fillRect r="-3077" b="-48718"/>
                  </a:stretch>
                </a:blipFill>
              </p:spPr>
              <p:txBody>
                <a:bodyPr/>
                <a:lstStyle/>
                <a:p>
                  <a:r>
                    <a:rPr lang="zh-CN" altLang="en-US">
                      <a:noFill/>
                    </a:rPr>
                    <a:t> </a:t>
                  </a:r>
                </a:p>
              </p:txBody>
            </p:sp>
          </mc:Fallback>
        </mc:AlternateContent>
      </p:grpSp>
      <p:graphicFrame>
        <p:nvGraphicFramePr>
          <p:cNvPr id="4" name="表格 3"/>
          <p:cNvGraphicFramePr>
            <a:graphicFrameLocks noGrp="1"/>
          </p:cNvGraphicFramePr>
          <p:nvPr>
            <p:extLst>
              <p:ext uri="{D42A27DB-BD31-4B8C-83A1-F6EECF244321}">
                <p14:modId xmlns:p14="http://schemas.microsoft.com/office/powerpoint/2010/main" val="3304281432"/>
              </p:ext>
            </p:extLst>
          </p:nvPr>
        </p:nvGraphicFramePr>
        <p:xfrm>
          <a:off x="359569" y="4803355"/>
          <a:ext cx="837968" cy="1076576"/>
        </p:xfrm>
        <a:graphic>
          <a:graphicData uri="http://schemas.openxmlformats.org/drawingml/2006/table">
            <a:tbl>
              <a:tblPr firstRow="1" bandRow="1">
                <a:tableStyleId>{5C22544A-7EE6-4342-B048-85BDC9FD1C3A}</a:tableStyleId>
              </a:tblPr>
              <a:tblGrid>
                <a:gridCol w="266797">
                  <a:extLst>
                    <a:ext uri="{9D8B030D-6E8A-4147-A177-3AD203B41FA5}">
                      <a16:colId xmlns:a16="http://schemas.microsoft.com/office/drawing/2014/main" val="20000"/>
                    </a:ext>
                  </a:extLst>
                </a:gridCol>
                <a:gridCol w="243256">
                  <a:extLst>
                    <a:ext uri="{9D8B030D-6E8A-4147-A177-3AD203B41FA5}">
                      <a16:colId xmlns:a16="http://schemas.microsoft.com/office/drawing/2014/main" val="20001"/>
                    </a:ext>
                  </a:extLst>
                </a:gridCol>
                <a:gridCol w="327915">
                  <a:extLst>
                    <a:ext uri="{9D8B030D-6E8A-4147-A177-3AD203B41FA5}">
                      <a16:colId xmlns:a16="http://schemas.microsoft.com/office/drawing/2014/main" val="20002"/>
                    </a:ext>
                  </a:extLst>
                </a:gridCol>
              </a:tblGrid>
              <a:tr h="362814">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FF00"/>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6">
                        <a:lumMod val="40000"/>
                        <a:lumOff val="60000"/>
                      </a:schemeClr>
                    </a:solidFill>
                  </a:tcPr>
                </a:tc>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extLst>
                  <a:ext uri="{0D108BD9-81ED-4DB2-BD59-A6C34878D82A}">
                    <a16:rowId xmlns:a16="http://schemas.microsoft.com/office/drawing/2014/main" val="10000"/>
                  </a:ext>
                </a:extLst>
              </a:tr>
              <a:tr h="356881">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accent2">
                        <a:lumMod val="40000"/>
                        <a:lumOff val="60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rgbClr val="FF0000"/>
                    </a:solidFill>
                  </a:tcPr>
                </a:tc>
                <a:extLst>
                  <a:ext uri="{0D108BD9-81ED-4DB2-BD59-A6C34878D82A}">
                    <a16:rowId xmlns:a16="http://schemas.microsoft.com/office/drawing/2014/main" val="10001"/>
                  </a:ext>
                </a:extLst>
              </a:tr>
              <a:tr h="356881">
                <a:tc>
                  <a:txBody>
                    <a:bodyPr/>
                    <a:lstStyle/>
                    <a:p>
                      <a:endParaRPr lang="zh-CN" altLang="en-US" sz="1500">
                        <a:latin typeface="Times New Roman" panose="02020603050405020304" pitchFamily="18" charset="0"/>
                        <a:cs typeface="Times New Roman" panose="02020603050405020304" pitchFamily="18" charset="0"/>
                      </a:endParaRPr>
                    </a:p>
                  </a:txBody>
                  <a:tcPr marT="60960" marB="60960"/>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65000"/>
                        <a:lumOff val="35000"/>
                      </a:schemeClr>
                    </a:solidFill>
                  </a:tcPr>
                </a:tc>
                <a:tc>
                  <a:txBody>
                    <a:bodyPr/>
                    <a:lstStyle/>
                    <a:p>
                      <a:endParaRPr lang="zh-CN" altLang="en-US" sz="1500" dirty="0">
                        <a:latin typeface="Times New Roman" panose="02020603050405020304" pitchFamily="18" charset="0"/>
                        <a:cs typeface="Times New Roman" panose="02020603050405020304" pitchFamily="18" charset="0"/>
                      </a:endParaRPr>
                    </a:p>
                  </a:txBody>
                  <a:tcPr marT="60960" marB="60960">
                    <a:solidFill>
                      <a:schemeClr val="tx1">
                        <a:lumMod val="50000"/>
                        <a:lumOff val="50000"/>
                      </a:schemeClr>
                    </a:solidFill>
                  </a:tcPr>
                </a:tc>
                <a:extLst>
                  <a:ext uri="{0D108BD9-81ED-4DB2-BD59-A6C34878D82A}">
                    <a16:rowId xmlns:a16="http://schemas.microsoft.com/office/drawing/2014/main" val="10002"/>
                  </a:ext>
                </a:extLst>
              </a:tr>
            </a:tbl>
          </a:graphicData>
        </a:graphic>
      </p:graphicFrame>
      <p:sp>
        <p:nvSpPr>
          <p:cNvPr id="5" name="矩形 4"/>
          <p:cNvSpPr/>
          <p:nvPr/>
        </p:nvSpPr>
        <p:spPr>
          <a:xfrm>
            <a:off x="1236407" y="5152550"/>
            <a:ext cx="1765954" cy="954107"/>
          </a:xfrm>
          <a:prstGeom prst="rect">
            <a:avLst/>
          </a:prstGeom>
        </p:spPr>
        <p:txBody>
          <a:bodyPr wrap="square">
            <a:spAutoFit/>
          </a:bodyPr>
          <a:lstStyle/>
          <a:p>
            <a:pPr algn="ct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  3*3</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的卷积核</a:t>
            </a:r>
            <a:endParaRPr lang="en-US" altLang="zh-CN" sz="1400" dirty="0">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（参数通过数据驱动方式被学习得到且被共享）</a:t>
            </a:r>
          </a:p>
        </p:txBody>
      </p:sp>
      <p:cxnSp>
        <p:nvCxnSpPr>
          <p:cNvPr id="7" name="直接箭头连接符 6"/>
          <p:cNvCxnSpPr>
            <a:stCxn id="4" idx="0"/>
          </p:cNvCxnSpPr>
          <p:nvPr/>
        </p:nvCxnSpPr>
        <p:spPr>
          <a:xfrm flipV="1">
            <a:off x="778553" y="2836679"/>
            <a:ext cx="1109630" cy="19666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椭圆 104">
                <a:extLst>
                  <a:ext uri="{FF2B5EF4-FFF2-40B4-BE49-F238E27FC236}">
                    <a16:creationId xmlns:a16="http://schemas.microsoft.com/office/drawing/2014/main" id="{0F581B86-09BF-4FB5-92C1-DD5BAF4CA307}"/>
                  </a:ext>
                </a:extLst>
              </p:cNvPr>
              <p:cNvSpPr/>
              <p:nvPr/>
            </p:nvSpPr>
            <p:spPr>
              <a:xfrm>
                <a:off x="3630326" y="5844511"/>
                <a:ext cx="440596" cy="43306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i="1" smtClean="0">
                              <a:latin typeface="Cambria Math" panose="02040503050406030204" pitchFamily="18" charset="0"/>
                              <a:ea typeface="黑体" pitchFamily="49" charset="-122"/>
                            </a:rPr>
                          </m:ctrlPr>
                        </m:sSubPr>
                        <m:e>
                          <m:r>
                            <a:rPr lang="en-US" altLang="zh-CN" b="0" i="1" smtClean="0">
                              <a:latin typeface="Cambria Math" panose="02040503050406030204" pitchFamily="18" charset="0"/>
                              <a:ea typeface="黑体" pitchFamily="49" charset="-122"/>
                            </a:rPr>
                            <m:t>𝑎</m:t>
                          </m:r>
                        </m:e>
                        <m:sub>
                          <m:r>
                            <a:rPr lang="en-US" altLang="zh-CN" b="0" i="1" smtClean="0">
                              <a:latin typeface="Cambria Math"/>
                              <a:ea typeface="黑体" pitchFamily="49" charset="-122"/>
                            </a:rPr>
                            <m:t>𝑛</m:t>
                          </m:r>
                        </m:sub>
                      </m:sSub>
                    </m:oMath>
                  </m:oMathPara>
                </a14:m>
                <a:endParaRPr lang="zh-CN" altLang="en-US" dirty="0">
                  <a:ea typeface="黑体" pitchFamily="49" charset="-122"/>
                </a:endParaRPr>
              </a:p>
            </p:txBody>
          </p:sp>
        </mc:Choice>
        <mc:Fallback xmlns="">
          <p:sp>
            <p:nvSpPr>
              <p:cNvPr id="105" name="椭圆 104">
                <a:extLst>
                  <a:ext uri="{FF2B5EF4-FFF2-40B4-BE49-F238E27FC236}">
                    <a16:creationId xmlns="" xmlns:a16="http://schemas.microsoft.com/office/drawing/2014/main" xmlns:a14="http://schemas.microsoft.com/office/drawing/2010/main" id="{0F581B86-09BF-4FB5-92C1-DD5BAF4CA307}"/>
                  </a:ext>
                </a:extLst>
              </p:cNvPr>
              <p:cNvSpPr>
                <a:spLocks noRot="1" noChangeAspect="1" noMove="1" noResize="1" noEditPoints="1" noAdjustHandles="1" noChangeArrowheads="1" noChangeShapeType="1" noTextEdit="1"/>
              </p:cNvSpPr>
              <p:nvPr/>
            </p:nvSpPr>
            <p:spPr>
              <a:xfrm>
                <a:off x="3630326" y="4383383"/>
                <a:ext cx="440596" cy="324801"/>
              </a:xfrm>
              <a:prstGeom prst="ellipse">
                <a:avLst/>
              </a:prstGeom>
              <a:blipFill rotWithShape="1">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31817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53808" y="4257790"/>
            <a:ext cx="7596130" cy="2313647"/>
          </a:xfrm>
          <a:prstGeom prst="rect">
            <a:avLst/>
          </a:prstGeom>
        </p:spPr>
        <p:txBody>
          <a:bodyPr wrap="square">
            <a:spAutoFit/>
          </a:bodyPr>
          <a:lstStyle/>
          <a:p>
            <a:pPr algn="just">
              <a:lnSpc>
                <a:spcPct val="150000"/>
              </a:lnSpc>
            </a:pP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神经科学家发现，人的视觉神经细胞对不同的视觉模式具有特征选择性（</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Selectivity</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即不同视觉神经细胞对边界、运动和颜色等不同信息具有强弱不同的选择性。因此，不同卷积核可被用来刻画视觉神经细胞对外界信息感受时的不同选择性。同时也可以看到，卷积所得结果中，每个输出点的取值仅依赖于其在输入图像中该点及其邻域区域点的取值，与这个区域之外的其他点取值均无关，该区域被称为感受野（</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receptive field</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），正所谓</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管中窥豹、见微知著</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。在卷积神经网络中，感受野是卷积神经网络每一层输出的特征图（</a:t>
            </a:r>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feature map</a:t>
            </a:r>
            <a:r>
              <a:rPr lang="zh-CN" altLang="zh-CN" sz="1400" b="1" dirty="0">
                <a:latin typeface="Times New Roman" panose="02020603050405020304" pitchFamily="18" charset="0"/>
                <a:ea typeface="楷体" panose="02010609060101010101" pitchFamily="49" charset="-122"/>
                <a:cs typeface="Times New Roman" panose="02020603050405020304" pitchFamily="18" charset="0"/>
              </a:rPr>
              <a:t>）上的像素点在输入图像上映射的区域大小。也就是说，感受野是特征图上一个点对应输入图像上的区域。</a:t>
            </a:r>
          </a:p>
        </p:txBody>
      </p:sp>
      <p:sp>
        <p:nvSpPr>
          <p:cNvPr id="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卷积神经网络：卷积操作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3DDBEC71-7054-4139-B9E5-5D43024A42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1155" y="1004856"/>
            <a:ext cx="3214229" cy="2753957"/>
          </a:xfrm>
          <a:prstGeom prst="rect">
            <a:avLst/>
          </a:prstGeom>
        </p:spPr>
      </p:pic>
      <p:sp>
        <p:nvSpPr>
          <p:cNvPr id="7" name="文本框 6">
            <a:extLst>
              <a:ext uri="{FF2B5EF4-FFF2-40B4-BE49-F238E27FC236}">
                <a16:creationId xmlns:a16="http://schemas.microsoft.com/office/drawing/2014/main" id="{92F99855-4C79-491A-B1A1-033F86602916}"/>
              </a:ext>
            </a:extLst>
          </p:cNvPr>
          <p:cNvSpPr txBox="1"/>
          <p:nvPr/>
        </p:nvSpPr>
        <p:spPr>
          <a:xfrm>
            <a:off x="2210208" y="3859587"/>
            <a:ext cx="5496179"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6.12  3</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个卷积核对图像进行卷积示意图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0337200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pic>
        <p:nvPicPr>
          <p:cNvPr id="8" name="Picture 6"/>
          <p:cNvPicPr/>
          <p:nvPr/>
        </p:nvPicPr>
        <p:blipFill>
          <a:blip r:embed="rId2"/>
          <a:stretch>
            <a:fillRect/>
          </a:stretch>
        </p:blipFill>
        <p:spPr>
          <a:xfrm>
            <a:off x="2458983" y="1283573"/>
            <a:ext cx="3971290" cy="1981200"/>
          </a:xfrm>
          <a:prstGeom prst="rect">
            <a:avLst/>
          </a:prstGeom>
        </p:spPr>
      </p:pic>
      <p:sp>
        <p:nvSpPr>
          <p:cNvPr id="4" name="矩形 3"/>
          <p:cNvSpPr/>
          <p:nvPr/>
        </p:nvSpPr>
        <p:spPr>
          <a:xfrm>
            <a:off x="694063" y="3704123"/>
            <a:ext cx="7755874" cy="2169825"/>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由于图像中存在较多冗余，在图像处理中，可用某一区域子块的统计信息（如最大值或均值等）来刻画该区域中所有像素点呈现的空间分布模式，以替代区域子块中所有像素点取值，这就是卷积神经网络中池化</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(pooling)</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操作。池化操作对卷积结果特征图进行约减，实现了下采样，同时保留了特征图中主要信息。</a:t>
            </a:r>
          </a:p>
        </p:txBody>
      </p:sp>
    </p:spTree>
    <p:extLst>
      <p:ext uri="{BB962C8B-B14F-4D97-AF65-F5344CB8AC3E}">
        <p14:creationId xmlns:p14="http://schemas.microsoft.com/office/powerpoint/2010/main" val="11806128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卷积神经网络：池化操作</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683045" y="4711143"/>
            <a:ext cx="7866043" cy="1754326"/>
          </a:xfrm>
          <a:prstGeom prst="rect">
            <a:avLst/>
          </a:prstGeom>
        </p:spPr>
        <p:txBody>
          <a:bodyPr wrap="square">
            <a:spAutoFit/>
          </a:bodyPr>
          <a:lstStyle/>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对于输入的海量标注数据，通过多次迭代训练，卷积神经网络在若干次卷积操作、接着对卷积所得结果进行激活函数操作和池化操作下，最后通过全连接层来学习得到输入数据的特征表达，即分布式向量表达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(distributed vector representation)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CE34DC09-9E41-405D-BF9F-5B960961F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43" y="1078140"/>
            <a:ext cx="7765961" cy="3099803"/>
          </a:xfrm>
          <a:prstGeom prst="rect">
            <a:avLst/>
          </a:prstGeom>
        </p:spPr>
      </p:pic>
      <p:sp>
        <p:nvSpPr>
          <p:cNvPr id="8" name="文本框 7">
            <a:extLst>
              <a:ext uri="{FF2B5EF4-FFF2-40B4-BE49-F238E27FC236}">
                <a16:creationId xmlns:a16="http://schemas.microsoft.com/office/drawing/2014/main" id="{1F04B8F1-7025-4843-A1F0-904D20D7B07A}"/>
              </a:ext>
            </a:extLst>
          </p:cNvPr>
          <p:cNvSpPr txBox="1"/>
          <p:nvPr/>
        </p:nvSpPr>
        <p:spPr>
          <a:xfrm>
            <a:off x="2037531" y="4259877"/>
            <a:ext cx="5325412"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基于卷积神经网络的图像分类示意图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638220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神经网络正则化</a:t>
            </a:r>
            <a:endParaRPr lang="zh-CN" altLang="en-US" sz="20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155CB6B6-84FC-4A1F-9C38-CFB5489A5744}"/>
              </a:ext>
            </a:extLst>
          </p:cNvPr>
          <p:cNvSpPr txBox="1"/>
          <p:nvPr/>
        </p:nvSpPr>
        <p:spPr>
          <a:xfrm>
            <a:off x="418711" y="1129174"/>
            <a:ext cx="4572000" cy="3046988"/>
          </a:xfrm>
          <a:prstGeom prst="rect">
            <a:avLst/>
          </a:prstGeom>
          <a:noFill/>
        </p:spPr>
        <p:txBody>
          <a:bodyPr wrap="square">
            <a:spAutoFit/>
          </a:bodyPr>
          <a:lstStyle/>
          <a:p>
            <a:r>
              <a:rPr lang="zh-CN" altLang="zh-CN" dirty="0"/>
              <a:t>为了缓解神经网络在训练过程中出现的过拟合问题，需要采取一些正则化技术来提升神经网络的泛化能力</a:t>
            </a:r>
            <a:r>
              <a:rPr lang="en-US" altLang="zh-CN" dirty="0"/>
              <a:t>(generalization)</a:t>
            </a:r>
            <a:r>
              <a:rPr lang="zh-CN" altLang="en-US"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 </a:t>
            </a:r>
            <a:endParaRPr lang="en-US" altLang="zh-CN" sz="2400"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effectLst/>
                <a:latin typeface="Times New Roman" panose="02020603050405020304" pitchFamily="18" charset="0"/>
                <a:ea typeface="华文楷体" panose="02010600040101010101" pitchFamily="2" charset="-122"/>
                <a:cs typeface="Times New Roman" panose="02020603050405020304" pitchFamily="18" charset="0"/>
              </a:rPr>
              <a:t>Dropout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Batch-Normalization</a:t>
            </a:r>
          </a:p>
          <a:p>
            <a:pPr marL="342900" indent="-342900">
              <a:lnSpc>
                <a:spcPct val="200000"/>
              </a:lnSpc>
              <a:buFont typeface="Arial" panose="020B0604020202020204" pitchFamily="34" charset="0"/>
              <a:buChar char="•"/>
            </a:pPr>
            <a:r>
              <a:rPr lang="en-US" altLang="zh-CN"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rPr>
              <a:t>L1-Norm &amp; L2-Norm</a:t>
            </a:r>
          </a:p>
          <a:p>
            <a:endParaRPr lang="zh-CN" altLang="en-US" sz="2400" b="1" dirty="0">
              <a:solidFill>
                <a:srgbClr val="7030A0"/>
              </a:solidFill>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F42F6EF-0B7E-4EAB-ABBD-ECFB0765932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74830" y="1227872"/>
            <a:ext cx="2541144" cy="2547154"/>
          </a:xfrm>
          <a:prstGeom prst="rect">
            <a:avLst/>
          </a:prstGeom>
        </p:spPr>
      </p:pic>
      <p:sp>
        <p:nvSpPr>
          <p:cNvPr id="9" name="文本框 8">
            <a:extLst>
              <a:ext uri="{FF2B5EF4-FFF2-40B4-BE49-F238E27FC236}">
                <a16:creationId xmlns:a16="http://schemas.microsoft.com/office/drawing/2014/main" id="{7D285C7C-FF56-4198-928D-E7A89CC71993}"/>
              </a:ext>
            </a:extLst>
          </p:cNvPr>
          <p:cNvSpPr txBox="1"/>
          <p:nvPr/>
        </p:nvSpPr>
        <p:spPr>
          <a:xfrm>
            <a:off x="4875170" y="3931501"/>
            <a:ext cx="4219931" cy="369332"/>
          </a:xfrm>
          <a:prstGeom prst="rect">
            <a:avLst/>
          </a:prstGeom>
          <a:noFill/>
        </p:spPr>
        <p:txBody>
          <a:bodyPr wrap="square" rtlCol="0">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使用</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Dropout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的神经网络模型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A46376C-19E9-4321-AF23-5B27C45EB2D6}"/>
                  </a:ext>
                </a:extLst>
              </p:cNvPr>
              <p:cNvSpPr txBox="1"/>
              <p:nvPr/>
            </p:nvSpPr>
            <p:spPr>
              <a:xfrm>
                <a:off x="534612" y="4525650"/>
                <a:ext cx="8442776" cy="1806520"/>
              </a:xfrm>
              <a:prstGeom prst="rect">
                <a:avLst/>
              </a:prstGeom>
              <a:noFill/>
            </p:spPr>
            <p:txBody>
              <a:bodyPr wrap="square">
                <a:spAutoFit/>
              </a:bodyPr>
              <a:lstStyle/>
              <a:p>
                <a:pPr algn="just">
                  <a:lnSpc>
                    <a:spcPct val="150000"/>
                  </a:lnSpc>
                  <a:spcAft>
                    <a:spcPts val="600"/>
                  </a:spcAft>
                </a:pPr>
                <a14:m>
                  <m:oMath xmlns:m="http://schemas.openxmlformats.org/officeDocument/2006/math">
                    <m:sSub>
                      <m:sSubPr>
                        <m:ctrlPr>
                          <a:rPr lang="zh-CN" altLang="zh-CN" sz="1800" b="1"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e>
                    </m:nary>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中各个元素的绝对值之和。</a:t>
                </a: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𝟏</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也被称为</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稀疏规则算子</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Lasso regularization</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spcAft>
                    <a:spcPts val="600"/>
                  </a:spcAft>
                </a:pPr>
                <a14:m>
                  <m:oMath xmlns:m="http://schemas.openxmlformats.org/officeDocument/2006/math">
                    <m:sSub>
                      <m:sSubPr>
                        <m:ctrlPr>
                          <a:rPr lang="zh-CN"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𝑳</m:t>
                        </m:r>
                      </m:e>
                      <m:sub>
                        <m:r>
                          <a:rPr lang="en-US" altLang="zh-CN" sz="1800" b="1" i="1" kern="100">
                            <a:effectLst/>
                            <a:latin typeface="Cambria Math" panose="02040503050406030204" pitchFamily="18" charset="0"/>
                            <a:ea typeface="Cambria Math" panose="02040503050406030204" pitchFamily="18" charset="0"/>
                            <a:cs typeface="Times New Roman" panose="02020603050405020304" pitchFamily="18" charset="0"/>
                          </a:rPr>
                          <m:t>𝟐</m:t>
                        </m:r>
                      </m:sub>
                    </m:sSub>
                  </m:oMath>
                </a14:m>
                <a:r>
                  <a:rPr lang="zh-CN" altLang="zh-CN" sz="1800" b="1" kern="100" dirty="0">
                    <a:effectLst/>
                    <a:latin typeface="Times New Roman" panose="02020603050405020304" pitchFamily="18" charset="0"/>
                    <a:ea typeface="华文楷体" panose="02010600040101010101" pitchFamily="2" charset="-122"/>
                    <a:cs typeface="Times New Roman" panose="02020603050405020304" pitchFamily="18" charset="0"/>
                  </a:rPr>
                  <a:t>范数</a:t>
                </a:r>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：数学表示为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𝑊</m:t>
                            </m:r>
                          </m:e>
                        </m:d>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nary>
                          <m:naryPr>
                            <m:chr m:val="∑"/>
                            <m:limLoc m:val="subSup"/>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ℕ</m:t>
                            </m:r>
                          </m:sup>
                          <m:e>
                            <m:sSubSup>
                              <m:sSubSup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up>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e>
                    </m:rad>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，指模型参数</a:t>
                </a:r>
                <a14:m>
                  <m:oMath xmlns:m="http://schemas.openxmlformats.org/officeDocument/2006/math">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𝑾</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中各个元素平方和的开方。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EA46376C-19E9-4321-AF23-5B27C45EB2D6}"/>
                  </a:ext>
                </a:extLst>
              </p:cNvPr>
              <p:cNvSpPr txBox="1">
                <a:spLocks noRot="1" noChangeAspect="1" noMove="1" noResize="1" noEditPoints="1" noAdjustHandles="1" noChangeArrowheads="1" noChangeShapeType="1" noTextEdit="1"/>
              </p:cNvSpPr>
              <p:nvPr/>
            </p:nvSpPr>
            <p:spPr>
              <a:xfrm>
                <a:off x="534612" y="4525650"/>
                <a:ext cx="8442776" cy="1806520"/>
              </a:xfrm>
              <a:prstGeom prst="rect">
                <a:avLst/>
              </a:prstGeom>
              <a:blipFill>
                <a:blip r:embed="rId3"/>
                <a:stretch>
                  <a:fillRect t="-18182" r="-5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26034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97627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8083468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E34F6091-3BDA-4ED0-A52E-C143B5ADC296}"/>
              </a:ext>
            </a:extLst>
          </p:cNvPr>
          <p:cNvSpPr/>
          <p:nvPr/>
        </p:nvSpPr>
        <p:spPr>
          <a:xfrm>
            <a:off x="430306" y="1284701"/>
            <a:ext cx="8097574" cy="3037626"/>
          </a:xfrm>
          <a:prstGeom prst="rect">
            <a:avLst/>
          </a:prstGeom>
        </p:spPr>
        <p:txBody>
          <a:bodyPr wrap="square">
            <a:spAutoFit/>
          </a:bodyPr>
          <a:lstStyle/>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Recurrent Neural Network, RNN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）是一类处理序列数据（如文本句子、视频帧等）时所采用的网络结构。先前所介绍的前馈神经网络或卷积神经网络所需要处理的输入数据一次性给定，难以处理存在前后依赖关系的数据。</a:t>
            </a:r>
            <a:endParaRPr lang="zh-CN" altLang="zh-CN" sz="1400" kern="100" dirty="0">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循环神经网络的本质是希望模拟人所具有的记忆能力，在学习过程中记住部分已经出现的信息，并利用所记住的信息影响后续结点输出。循环神经网络在自然语言处理，例如语音识别、情感分析、机器翻译等领域有重要应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138138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042D851-5D59-45C1-8D29-6123D543E033}"/>
                  </a:ext>
                </a:extLst>
              </p:cNvPr>
              <p:cNvSpPr/>
              <p:nvPr/>
            </p:nvSpPr>
            <p:spPr>
              <a:xfrm>
                <a:off x="5137110" y="1159272"/>
                <a:ext cx="3846617" cy="2585323"/>
              </a:xfrm>
              <a:prstGeom prst="rect">
                <a:avLst/>
              </a:prstGeom>
            </p:spPr>
            <p:txBody>
              <a:bodyPr wrap="square">
                <a:spAutoFit/>
              </a:bodyPr>
              <a:lstStyle/>
              <a:p>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由</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a:t>
                </a:r>
                <a:r>
                  <a:rPr lang="en-US" altLang="zh-CN" dirty="0">
                    <a:latin typeface="Times New Roman" panose="02020603050405020304" pitchFamily="18" charset="0"/>
                    <a:ea typeface="华文楷体" panose="02010600040101010101" pitchFamily="2" charset="-122"/>
                  </a:rPr>
                  <a:t>”</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两字可知，循环神经网络在处理数据过程中构成了一个循环体。对于一个序列数据，在每一时刻</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，循环神经网络单元会读取当前输入数据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和前一时刻输入数据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所对应的隐式编码结果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一同</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时刻的隐式编码结果</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。接着将</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后传，去参与生成</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时刻输入数据</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的隐式编码</a:t>
                </a:r>
                <a14:m>
                  <m:oMath xmlns:m="http://schemas.openxmlformats.org/officeDocument/2006/math">
                    <m:sSub>
                      <m:sSub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2" name="矩形 1">
                <a:extLst>
                  <a:ext uri="{FF2B5EF4-FFF2-40B4-BE49-F238E27FC236}">
                    <a16:creationId xmlns:a16="http://schemas.microsoft.com/office/drawing/2014/main" id="{F042D851-5D59-45C1-8D29-6123D543E033}"/>
                  </a:ext>
                </a:extLst>
              </p:cNvPr>
              <p:cNvSpPr>
                <a:spLocks noRot="1" noChangeAspect="1" noMove="1" noResize="1" noEditPoints="1" noAdjustHandles="1" noChangeArrowheads="1" noChangeShapeType="1" noTextEdit="1"/>
              </p:cNvSpPr>
              <p:nvPr/>
            </p:nvSpPr>
            <p:spPr>
              <a:xfrm>
                <a:off x="5137110" y="1159272"/>
                <a:ext cx="3846617" cy="2585323"/>
              </a:xfrm>
              <a:prstGeom prst="rect">
                <a:avLst/>
              </a:prstGeom>
              <a:blipFill>
                <a:blip r:embed="rId4"/>
                <a:stretch>
                  <a:fillRect l="-1426" t="-1415" r="-7132" b="-30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BB9DF48-2545-41D6-BFED-BB7CB7B951C5}"/>
                  </a:ext>
                </a:extLst>
              </p:cNvPr>
              <p:cNvSpPr/>
              <p:nvPr/>
            </p:nvSpPr>
            <p:spPr>
              <a:xfrm>
                <a:off x="246936" y="4395610"/>
                <a:ext cx="8549885" cy="2129686"/>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所得到的隐式编码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是由上一时刻隐式编码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和当前输入</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共同参与生成的，这可认为隐式编码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已经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时刻之前的时序信息，或者说前序时刻信息影响了后续时刻信息的处理。与前馈神经网络和卷积神经网络在处理时需要将所有数据一次性输入不同，这体现了循环神经网络可刻画序列数据存在时序依赖这一重要特点。</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0BB9DF48-2545-41D6-BFED-BB7CB7B951C5}"/>
                  </a:ext>
                </a:extLst>
              </p:cNvPr>
              <p:cNvSpPr>
                <a:spLocks noRot="1" noChangeAspect="1" noMove="1" noResize="1" noEditPoints="1" noAdjustHandles="1" noChangeArrowheads="1" noChangeShapeType="1" noTextEdit="1"/>
              </p:cNvSpPr>
              <p:nvPr/>
            </p:nvSpPr>
            <p:spPr>
              <a:xfrm>
                <a:off x="246936" y="4395610"/>
                <a:ext cx="8549885" cy="2129686"/>
              </a:xfrm>
              <a:prstGeom prst="rect">
                <a:avLst/>
              </a:prstGeom>
              <a:blipFill>
                <a:blip r:embed="rId5"/>
                <a:stretch>
                  <a:fillRect l="-642" r="-571"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4072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113499"/>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480485" y="3777715"/>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8598314E-873D-436D-BA56-B807A77D1BD8}"/>
                  </a:ext>
                </a:extLst>
              </p:cNvPr>
              <p:cNvSpPr/>
              <p:nvPr/>
            </p:nvSpPr>
            <p:spPr>
              <a:xfrm>
                <a:off x="5106156" y="1261328"/>
                <a:ext cx="3705335" cy="2400657"/>
              </a:xfrm>
              <a:prstGeom prst="rect">
                <a:avLst/>
              </a:prstGeom>
            </p:spPr>
            <p:txBody>
              <a:bodyPr wrap="square">
                <a:spAutoFit/>
              </a:bodyPr>
              <a:lstStyle/>
              <a:p>
                <a:pPr indent="266700">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，一旦得到当前输入数据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，循环神经网络会结合前一时刻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400" i="1" kern="100">
                        <a:latin typeface="Cambria Math" panose="02040503050406030204" pitchFamily="18" charset="0"/>
                        <a:ea typeface="等线" panose="02010600030101010101" pitchFamily="2" charset="-122"/>
                        <a:cs typeface="Times New Roman" panose="02020603050405020304" pitchFamily="18" charset="0"/>
                      </a:rPr>
                      <m:t>−1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得到的隐式编码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，如下产生当前时刻隐式编码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600"/>
                  </a:spcAft>
                </a:pPr>
                <a14:m>
                  <m:oMathPara xmlns:m="http://schemas.openxmlformats.org/officeDocument/2006/math">
                    <m:oMathParaPr>
                      <m:jc m:val="centerGroup"/>
                    </m:oMathParaPr>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a:spcAft>
                    <a:spcPts val="600"/>
                  </a:spcAft>
                </a:pP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是激活函数，一般可为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Tanh</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激活函数，使模型能够忘掉无关的信息，同时更新记忆内容。</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U</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a:t>
                </a:r>
                <a14:m>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W</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为模型参数。从这里可看出，当前时刻的隐式编码输出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不仅仅与当前输入数据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相关，与网络已有的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记忆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也有着密不可分的联系。</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8598314E-873D-436D-BA56-B807A77D1BD8}"/>
                  </a:ext>
                </a:extLst>
              </p:cNvPr>
              <p:cNvSpPr>
                <a:spLocks noRot="1" noChangeAspect="1" noMove="1" noResize="1" noEditPoints="1" noAdjustHandles="1" noChangeArrowheads="1" noChangeShapeType="1" noTextEdit="1"/>
              </p:cNvSpPr>
              <p:nvPr/>
            </p:nvSpPr>
            <p:spPr>
              <a:xfrm>
                <a:off x="5106156" y="1261328"/>
                <a:ext cx="3705335" cy="2400657"/>
              </a:xfrm>
              <a:prstGeom prst="rect">
                <a:avLst/>
              </a:prstGeom>
              <a:blipFill>
                <a:blip r:embed="rId4"/>
                <a:stretch>
                  <a:fillRect l="-494" t="-508" b="-15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232268" y="4306746"/>
                <a:ext cx="8679464" cy="2156103"/>
              </a:xfrm>
              <a:prstGeom prst="rect">
                <a:avLst/>
              </a:prstGeom>
            </p:spPr>
            <p:txBody>
              <a:bodyPr wrap="square">
                <a:spAutoFit/>
              </a:bodyPr>
              <a:lstStyle/>
              <a:p>
                <a:pPr indent="266700">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为了更加直观展示在循环神经网络中前序时刻信息被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记住</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来影响当前时刻信息编码，这里对上述公式进行如下变化：</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2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2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从上式可见，当前时刻编码中，的确均包含了历史信息，这也说明了循环神经网络能够记忆的原因，使得一些需要记忆历史过往信息的任务能够被循环神经网络有效处理。</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232268" y="4306746"/>
                <a:ext cx="8679464" cy="2156103"/>
              </a:xfrm>
              <a:prstGeom prst="rect">
                <a:avLst/>
              </a:prstGeom>
              <a:blipFill>
                <a:blip r:embed="rId5"/>
                <a:stretch>
                  <a:fillRect r="-70" b="-113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313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20" name="图片 19">
            <a:extLst>
              <a:ext uri="{FF2B5EF4-FFF2-40B4-BE49-F238E27FC236}">
                <a16:creationId xmlns:a16="http://schemas.microsoft.com/office/drawing/2014/main" id="{298BA350-F151-498F-A960-102E0AD56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612" y="1289335"/>
            <a:ext cx="4347067" cy="2631096"/>
          </a:xfrm>
          <a:prstGeom prst="rect">
            <a:avLst/>
          </a:prstGeom>
        </p:spPr>
      </p:pic>
      <p:sp>
        <p:nvSpPr>
          <p:cNvPr id="69" name="文本框 68">
            <a:extLst>
              <a:ext uri="{FF2B5EF4-FFF2-40B4-BE49-F238E27FC236}">
                <a16:creationId xmlns:a16="http://schemas.microsoft.com/office/drawing/2014/main" id="{837FA99B-04A8-43DF-9AEB-2C6D0E5DB531}"/>
              </a:ext>
            </a:extLst>
          </p:cNvPr>
          <p:cNvSpPr txBox="1"/>
          <p:nvPr/>
        </p:nvSpPr>
        <p:spPr>
          <a:xfrm>
            <a:off x="5053665" y="1127555"/>
            <a:ext cx="3846617" cy="2769989"/>
          </a:xfrm>
          <a:prstGeom prst="rect">
            <a:avLst/>
          </a:prstGeom>
          <a:noFill/>
        </p:spPr>
        <p:txBody>
          <a:bodyPr wrap="square" rtlCol="0">
            <a:spAutoFit/>
          </a:bodyPr>
          <a:lstStyle/>
          <a:p>
            <a:pPr marL="285750" indent="-285750">
              <a:buFont typeface="Wingdings" panose="05000000000000000000" pitchFamily="2" charset="2"/>
              <a:buChar char="l"/>
            </a:pPr>
            <a:r>
              <a:rPr lang="zh-CN" altLang="zh-CN" sz="1600" dirty="0"/>
              <a:t>按照时间将循环神经网络展开后，可以得到一个和前馈神经网络相似的网络结构。</a:t>
            </a:r>
            <a:endParaRPr lang="en-US" altLang="zh-CN" sz="1600" dirty="0"/>
          </a:p>
          <a:p>
            <a:pPr marL="285750" indent="-285750">
              <a:buFont typeface="Wingdings" panose="05000000000000000000" pitchFamily="2" charset="2"/>
              <a:buChar char="l"/>
            </a:pPr>
            <a:r>
              <a:rPr lang="zh-CN" altLang="zh-CN" sz="1600" dirty="0"/>
              <a:t>这个网络结构可利用反向传播算法和梯度下降算法来训练模型参数，这种训练方法称为</a:t>
            </a:r>
            <a:r>
              <a:rPr lang="en-US" altLang="zh-CN" sz="1600" dirty="0"/>
              <a:t>“</a:t>
            </a:r>
            <a:r>
              <a:rPr lang="zh-CN" altLang="zh-CN" sz="1600" dirty="0"/>
              <a:t>沿时间反向传播算法</a:t>
            </a:r>
            <a:r>
              <a:rPr lang="zh-CN" altLang="zh-CN" sz="1400" dirty="0">
                <a:solidFill>
                  <a:schemeClr val="tx2"/>
                </a:solidFill>
              </a:rPr>
              <a:t>（</a:t>
            </a:r>
            <a:r>
              <a:rPr lang="en-US" altLang="zh-CN" sz="1400" dirty="0">
                <a:solidFill>
                  <a:schemeClr val="tx2"/>
                </a:solidFill>
              </a:rPr>
              <a:t>backpropagation through time</a:t>
            </a:r>
            <a:r>
              <a:rPr lang="zh-CN" altLang="zh-CN" sz="1400" dirty="0">
                <a:solidFill>
                  <a:schemeClr val="tx2"/>
                </a:solidFill>
              </a:rPr>
              <a:t>，</a:t>
            </a:r>
            <a:r>
              <a:rPr lang="en-US" altLang="zh-CN" sz="1400" dirty="0">
                <a:solidFill>
                  <a:schemeClr val="tx2"/>
                </a:solidFill>
              </a:rPr>
              <a:t>BPTT</a:t>
            </a:r>
            <a:r>
              <a:rPr lang="zh-CN" altLang="zh-CN" sz="1400" dirty="0">
                <a:solidFill>
                  <a:schemeClr val="tx2"/>
                </a:solidFill>
              </a:rPr>
              <a:t>）</a:t>
            </a:r>
            <a:r>
              <a:rPr lang="en-US" altLang="zh-CN" sz="1400" dirty="0">
                <a:solidFill>
                  <a:schemeClr val="tx2"/>
                </a:solidFill>
              </a:rPr>
              <a:t>”</a:t>
            </a:r>
            <a:r>
              <a:rPr lang="zh-CN" altLang="zh-CN" sz="1400" dirty="0">
                <a:solidFill>
                  <a:schemeClr val="tx2"/>
                </a:solidFill>
              </a:rPr>
              <a:t>。</a:t>
            </a:r>
            <a:endParaRPr lang="en-US" altLang="zh-CN" sz="1400" dirty="0">
              <a:solidFill>
                <a:schemeClr val="tx2"/>
              </a:solidFill>
            </a:endParaRPr>
          </a:p>
          <a:p>
            <a:pPr marL="285750" indent="-285750">
              <a:buFont typeface="Wingdings" panose="05000000000000000000" pitchFamily="2" charset="2"/>
              <a:buChar char="l"/>
            </a:pPr>
            <a:r>
              <a:rPr lang="zh-CN" altLang="zh-CN" sz="1600" dirty="0"/>
              <a:t>由于循环神经网络每个时刻都有一个输出，所以在计算循环神经网络的损失时，通常需要将所有时刻（或者部分时刻）上的损失进行累加。</a:t>
            </a: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B866B5-1022-4154-AF6F-C563A21820AA}"/>
                  </a:ext>
                </a:extLst>
              </p:cNvPr>
              <p:cNvSpPr/>
              <p:nvPr/>
            </p:nvSpPr>
            <p:spPr>
              <a:xfrm>
                <a:off x="0" y="4684193"/>
                <a:ext cx="8679464" cy="1617815"/>
              </a:xfrm>
              <a:prstGeom prst="rect">
                <a:avLst/>
              </a:prstGeom>
            </p:spPr>
            <p:txBody>
              <a:bodyPr wrap="square">
                <a:spAutoFit/>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altLang="zh-CN" sz="1600"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W</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Φ</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U</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limLow>
                                <m:limLow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limLowPr>
                                <m:e>
                                  <m:groupChr>
                                    <m:groupChrPr>
                                      <m:chr m:val="⏟"/>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groupChrPr>
                                    <m:e>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sub>
                                      </m:sSub>
                                    </m:e>
                                  </m:groupChr>
                                </m:e>
                                <m:lim>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−2</m:t>
                                  </m:r>
                                  <m:r>
                                    <a:rPr lang="zh-CN" altLang="zh-CN" sz="1600" kern="100">
                                      <a:latin typeface="Cambria Math" panose="02040503050406030204" pitchFamily="18" charset="0"/>
                                      <a:ea typeface="华文楷体" panose="02010600040101010101" pitchFamily="2" charset="-122"/>
                                      <a:cs typeface="Times New Roman" panose="02020603050405020304" pitchFamily="18" charset="0"/>
                                    </a:rPr>
                                    <m:t>时刻输入</m:t>
                                  </m:r>
                                </m:lim>
                              </m:limLow>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e>
                          </m:d>
                        </m:e>
                      </m:d>
                    </m:oMath>
                  </m:oMathPara>
                </a14:m>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E7B866B5-1022-4154-AF6F-C563A21820AA}"/>
                  </a:ext>
                </a:extLst>
              </p:cNvPr>
              <p:cNvSpPr>
                <a:spLocks noRot="1" noChangeAspect="1" noMove="1" noResize="1" noEditPoints="1" noAdjustHandles="1" noChangeArrowheads="1" noChangeShapeType="1" noTextEdit="1"/>
              </p:cNvSpPr>
              <p:nvPr/>
            </p:nvSpPr>
            <p:spPr>
              <a:xfrm>
                <a:off x="0" y="4684193"/>
                <a:ext cx="8679464" cy="1617815"/>
              </a:xfrm>
              <a:prstGeom prst="rect">
                <a:avLst/>
              </a:prstGeom>
              <a:blipFill>
                <a:blip r:embed="rId4"/>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5A58698-714E-4A36-848C-ACE7C50D5F2C}"/>
              </a:ext>
            </a:extLst>
          </p:cNvPr>
          <p:cNvSpPr txBox="1"/>
          <p:nvPr/>
        </p:nvSpPr>
        <p:spPr>
          <a:xfrm>
            <a:off x="588062" y="3882156"/>
            <a:ext cx="3846617" cy="584775"/>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循环神经网络结构及其展开形式示意图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5045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E091231B-D324-493A-8EA4-169F35C8A1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225" y="1362913"/>
            <a:ext cx="6878902" cy="2816550"/>
          </a:xfrm>
          <a:prstGeom prst="rect">
            <a:avLst/>
          </a:prstGeom>
        </p:spPr>
      </p:pic>
      <p:sp>
        <p:nvSpPr>
          <p:cNvPr id="63" name="文本框 62">
            <a:extLst>
              <a:ext uri="{FF2B5EF4-FFF2-40B4-BE49-F238E27FC236}">
                <a16:creationId xmlns:a16="http://schemas.microsoft.com/office/drawing/2014/main" id="{BDAB0D07-1949-4823-A560-A47033BB2037}"/>
              </a:ext>
            </a:extLst>
          </p:cNvPr>
          <p:cNvSpPr txBox="1"/>
          <p:nvPr/>
        </p:nvSpPr>
        <p:spPr>
          <a:xfrm>
            <a:off x="2015715" y="4297122"/>
            <a:ext cx="5833665"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6.18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循环神经网络中的应用示例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8BD26EAC-B1C0-4187-9909-3DDEB9A049ED}"/>
              </a:ext>
            </a:extLst>
          </p:cNvPr>
          <p:cNvSpPr/>
          <p:nvPr/>
        </p:nvSpPr>
        <p:spPr>
          <a:xfrm>
            <a:off x="985303" y="4919031"/>
            <a:ext cx="7268746" cy="1298689"/>
          </a:xfrm>
          <a:prstGeom prst="rect">
            <a:avLst/>
          </a:prstGeom>
        </p:spPr>
        <p:txBody>
          <a:bodyPr wrap="square">
            <a:spAutoFit/>
          </a:bodyPr>
          <a:lstStyle/>
          <a:p>
            <a:pPr indent="266700" algn="ctr">
              <a:lnSpc>
                <a:spcPct val="150000"/>
              </a:lnSpc>
              <a:spcAft>
                <a:spcPts val="600"/>
              </a:spcAft>
            </a:pP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南北</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存在差异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南甜北咸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南方人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甜豆花</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等单词之间存在前后依赖，这种依赖会被有效利用起来，得到各自单词的隐式编码以及句子的向量表达。</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87144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286115AA-FAE4-4ADF-80FC-D1D0F262F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0081" y="1305790"/>
            <a:ext cx="6826349" cy="1800345"/>
          </a:xfrm>
          <a:prstGeom prst="rect">
            <a:avLst/>
          </a:prstGeom>
        </p:spPr>
      </p:pic>
      <p:sp>
        <p:nvSpPr>
          <p:cNvPr id="67" name="文本框 66">
            <a:extLst>
              <a:ext uri="{FF2B5EF4-FFF2-40B4-BE49-F238E27FC236}">
                <a16:creationId xmlns:a16="http://schemas.microsoft.com/office/drawing/2014/main" id="{17D5F767-B204-4537-A5AE-DDC8493FE952}"/>
              </a:ext>
            </a:extLst>
          </p:cNvPr>
          <p:cNvSpPr txBox="1"/>
          <p:nvPr/>
        </p:nvSpPr>
        <p:spPr>
          <a:xfrm>
            <a:off x="2392233" y="3237546"/>
            <a:ext cx="5833665"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6.20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循环神经网络中梯度传递示意图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D8B3971-82DC-4BA8-975D-6F15784378BF}"/>
                  </a:ext>
                </a:extLst>
              </p:cNvPr>
              <p:cNvSpPr/>
              <p:nvPr/>
            </p:nvSpPr>
            <p:spPr>
              <a:xfrm>
                <a:off x="662572" y="3890064"/>
                <a:ext cx="8163587" cy="212872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以词性标注为例子给出了一个输入序列数据</a:t>
                </a:r>
                <a14:m>
                  <m:oMath xmlns:m="http://schemas.openxmlformats.org/officeDocument/2006/math">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𝑇</m:t>
                        </m:r>
                      </m:sub>
                    </m:s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被循环神经网络处理的示意图。在图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6.20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中，时刻</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（文本中的单词）的隐式编码为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、其真实输出为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（单词词性）、模型预测</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的词性是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将</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映射为预测输出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参与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的生成。图中</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是复用参数。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4D8B3971-82DC-4BA8-975D-6F15784378BF}"/>
                  </a:ext>
                </a:extLst>
              </p:cNvPr>
              <p:cNvSpPr>
                <a:spLocks noRot="1" noChangeAspect="1" noMove="1" noResize="1" noEditPoints="1" noAdjustHandles="1" noChangeArrowheads="1" noChangeShapeType="1" noTextEdit="1"/>
              </p:cNvSpPr>
              <p:nvPr/>
            </p:nvSpPr>
            <p:spPr>
              <a:xfrm>
                <a:off x="662572" y="3890064"/>
                <a:ext cx="8163587" cy="2128724"/>
              </a:xfrm>
              <a:prstGeom prst="rect">
                <a:avLst/>
              </a:prstGeom>
              <a:blipFill>
                <a:blip r:embed="rId4"/>
                <a:stretch>
                  <a:fillRect l="-672" r="-597" b="-40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74866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718BE58-DC84-465C-997B-6F57A9DD7DE5}"/>
                  </a:ext>
                </a:extLst>
              </p:cNvPr>
              <p:cNvSpPr/>
              <p:nvPr/>
            </p:nvSpPr>
            <p:spPr>
              <a:xfrm>
                <a:off x="256716" y="1213630"/>
                <a:ext cx="8630567" cy="4726679"/>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假设时刻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隐式编码如下得到：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2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。使用交叉熵损失函数计算时刻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预测输出与实际输出的误差</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。显然，整个序列产生的误差为</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den>
                    </m:f>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𝑇</m:t>
                        </m:r>
                      </m:sup>
                      <m:e>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0">
                                <a:latin typeface="Cambria Math" panose="02040503050406030204" pitchFamily="18" charset="0"/>
                                <a:ea typeface="华文楷体" panose="02010600040101010101" pitchFamily="2" charset="-122"/>
                                <a:cs typeface="Times New Roman" panose="02020603050405020304" pitchFamily="18" charset="0"/>
                              </a:rPr>
                              <m:t>𝑡</m:t>
                            </m:r>
                          </m:sub>
                        </m:sSub>
                      </m:e>
                    </m:nary>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下面介绍如何根据时刻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所得误差来更新参数</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计算所得</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不仅涉及到了时刻</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，而且也涉及了前面所有时刻的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，按照链式求导法则，</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在对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求导时候，也需要对前面时刻的</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依次求导，然后再将求导结果进行累加，即：</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nary>
                      <m:naryPr>
                        <m:chr m:val="∏"/>
                        <m:limLoc m:val="undOv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 </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e>
                    </m:nary>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p>
                      <m:e>
                        <m:sSup>
                          <m:sSup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e>
                          <m: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up>
                        </m:sSup>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e>
                    </m:nary>
                  </m:oMath>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令</a:t>
                </a:r>
                <a14:m>
                  <m:oMath xmlns:m="http://schemas.openxmlformats.org/officeDocument/2006/math">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200" i="1" kern="100">
                        <a:latin typeface="Cambria Math" panose="02040503050406030204" pitchFamily="18" charset="0"/>
                        <a:ea typeface="Cambria Math" panose="02040503050406030204" pitchFamily="18" charset="0"/>
                        <a:cs typeface="Times New Roman" panose="02020603050405020304" pitchFamily="18" charset="0"/>
                      </a:rPr>
                      <m:t>=3</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，则有：</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𝑂</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3</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2</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den>
                      </m:f>
                      <m:f>
                        <m:f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1</m:t>
                              </m:r>
                            </m:sub>
                          </m:sSub>
                        </m:num>
                        <m:den>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𝑥</m:t>
                              </m:r>
                            </m:sub>
                          </m:sSub>
                        </m:den>
                      </m:f>
                    </m:oMath>
                  </m:oMathPara>
                </a14:m>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函数的导数取值位于</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区间，对于长序列而言，若干多个</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区间的小数相乘，会使得参数求导结果很小，引发</a:t>
                </a:r>
                <a:r>
                  <a:rPr lang="zh-CN" altLang="zh-CN" sz="1200" b="1" kern="100" dirty="0">
                    <a:solidFill>
                      <a:srgbClr val="C00000"/>
                    </a:solidFill>
                    <a:latin typeface="Times New Roman" panose="02020603050405020304" pitchFamily="18" charset="0"/>
                    <a:ea typeface="华文楷体" panose="02010600040101010101" pitchFamily="2" charset="-122"/>
                    <a:cs typeface="Times New Roman" panose="02020603050405020304" pitchFamily="18" charset="0"/>
                  </a:rPr>
                  <a:t>梯度消失问题</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𝐸</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sSub>
                      <m:sSubPr>
                        <m:ctrlPr>
                          <a:rPr lang="zh-CN" altLang="zh-CN" sz="12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200" i="1" kern="100">
                            <a:latin typeface="Cambria Math" panose="02040503050406030204" pitchFamily="18" charset="0"/>
                            <a:ea typeface="华文楷体" panose="02010600040101010101" pitchFamily="2" charset="-122"/>
                            <a:cs typeface="Times New Roman" panose="02020603050405020304" pitchFamily="18" charset="0"/>
                          </a:rPr>
                          <m:t>h</m:t>
                        </m:r>
                      </m:sub>
                    </m:sSub>
                  </m:oMath>
                </a14:m>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的求导类似，这里就不列出了。为了解决梯度消失问题，长短时记忆模型（</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Long Short-Term Memory</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）被提出。</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718BE58-DC84-465C-997B-6F57A9DD7DE5}"/>
                  </a:ext>
                </a:extLst>
              </p:cNvPr>
              <p:cNvSpPr>
                <a:spLocks noRot="1" noChangeAspect="1" noMove="1" noResize="1" noEditPoints="1" noAdjustHandles="1" noChangeArrowheads="1" noChangeShapeType="1" noTextEdit="1"/>
              </p:cNvSpPr>
              <p:nvPr/>
            </p:nvSpPr>
            <p:spPr>
              <a:xfrm>
                <a:off x="256716" y="1213630"/>
                <a:ext cx="8630567" cy="4726679"/>
              </a:xfrm>
              <a:prstGeom prst="rect">
                <a:avLst/>
              </a:prstGeom>
              <a:blipFill>
                <a:blip r:embed="rId3"/>
                <a:stretch>
                  <a:fillRect r="-1766" b="-1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48198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循环神经网络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402145" y="470853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6.19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输入与输出不同情况下循环神经网络结构示例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3" name="图片 2">
            <a:extLst>
              <a:ext uri="{FF2B5EF4-FFF2-40B4-BE49-F238E27FC236}">
                <a16:creationId xmlns:a16="http://schemas.microsoft.com/office/drawing/2014/main" id="{6B8188A7-3B06-471E-898F-60151566B3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701592" y="194926"/>
            <a:ext cx="3412436" cy="5221477"/>
          </a:xfrm>
          <a:prstGeom prst="rect">
            <a:avLst/>
          </a:prstGeom>
        </p:spPr>
      </p:pic>
      <p:sp>
        <p:nvSpPr>
          <p:cNvPr id="2" name="矩形 1">
            <a:extLst>
              <a:ext uri="{FF2B5EF4-FFF2-40B4-BE49-F238E27FC236}">
                <a16:creationId xmlns:a16="http://schemas.microsoft.com/office/drawing/2014/main" id="{B4EB0F4F-F646-4104-AE0C-B83A317F256E}"/>
              </a:ext>
            </a:extLst>
          </p:cNvPr>
          <p:cNvSpPr/>
          <p:nvPr/>
        </p:nvSpPr>
        <p:spPr>
          <a:xfrm>
            <a:off x="699246" y="5111711"/>
            <a:ext cx="8126914" cy="1173591"/>
          </a:xfrm>
          <a:prstGeom prst="rect">
            <a:avLst/>
          </a:prstGeom>
        </p:spPr>
        <p:txBody>
          <a:bodyPr wrap="square">
            <a:spAutoFit/>
          </a:bodyPr>
          <a:lstStyle/>
          <a:p>
            <a:pPr indent="266700" algn="just">
              <a:lnSpc>
                <a:spcPct val="150000"/>
              </a:lnSpc>
              <a:spcAft>
                <a:spcPts val="600"/>
              </a:spcAft>
            </a:pP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根据输入序列数据与输出序列数据中所包含</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单元</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的多寡，循环神经网络可以实现</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（即输入和输出序列数据中包含多个单元，常用于机器翻译）、</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多对一</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（即输入序列数据包含多个单元、输出序列数据只包含一个单元，常用于文本的情感分类）和</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一对多</a:t>
            </a:r>
            <a:r>
              <a:rPr lang="en-US" altLang="zh-CN" sz="12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200" kern="100" dirty="0">
                <a:latin typeface="Times New Roman" panose="02020603050405020304" pitchFamily="18" charset="0"/>
                <a:ea typeface="华文楷体" panose="02010600040101010101" pitchFamily="2" charset="-122"/>
                <a:cs typeface="Times New Roman" panose="02020603050405020304" pitchFamily="18" charset="0"/>
              </a:rPr>
              <a:t>（即输入序列数据包含一个单元、输出序列数据包含多个单元，常用于图像描述生成）三种模式。</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618946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08AB3B5-21B7-4C19-A82B-D55E16974354}"/>
                  </a:ext>
                </a:extLst>
              </p:cNvPr>
              <p:cNvSpPr/>
              <p:nvPr/>
            </p:nvSpPr>
            <p:spPr>
              <a:xfrm>
                <a:off x="342290" y="986902"/>
                <a:ext cx="8576778" cy="5341142"/>
              </a:xfrm>
              <a:prstGeom prst="rect">
                <a:avLst/>
              </a:prstGeom>
            </p:spPr>
            <p:txBody>
              <a:bodyPr wrap="square">
                <a:spAutoFit/>
              </a:bodyPr>
              <a:lstStyle/>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与简单的循环神经网络结构不同，长短时记忆网络（</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Long Short-Term Memory</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）中引入了</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内部记忆单元</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internal memory cell</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r>
                  <a:rPr lang="zh-CN" altLang="zh-CN" sz="2400" b="1" kern="100" dirty="0">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门</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gates</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en-US" kern="100" dirty="0">
                    <a:latin typeface="华文楷体" panose="02010600040101010101" pitchFamily="2" charset="-122"/>
                    <a:ea typeface="华文楷体" panose="02010600040101010101" pitchFamily="2" charset="-122"/>
                    <a:cs typeface="Times New Roman" panose="02020603050405020304" pitchFamily="18" charset="0"/>
                  </a:rPr>
                  <a:t>两种</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结构来对当前时刻输入信息以及前序时刻所生成信息进行整合和传递。在这里，内部记忆单元中信息可视为对</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历史信息</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的累积。</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常见的</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LSTM</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模型中有输入门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(input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、遗忘门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(forget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和输出门</a:t>
                </a:r>
                <a:r>
                  <a:rPr lang="en-US" altLang="zh-CN" kern="100" dirty="0">
                    <a:latin typeface="华文楷体" panose="02010600040101010101" pitchFamily="2" charset="-122"/>
                    <a:ea typeface="华文楷体" panose="02010600040101010101" pitchFamily="2" charset="-122"/>
                    <a:cs typeface="Times New Roman" panose="02020603050405020304" pitchFamily="18" charset="0"/>
                  </a:rPr>
                  <a:t>(output gate)</a:t>
                </a:r>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三种门结构。对于给定的当前时刻输入数据</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，输入门、遗忘门和输出门通过各自参数对其编码，分别得到三种门结构的输出</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华文楷体" panose="02010600040101010101" pitchFamily="2" charset="-122"/>
                    <a:ea typeface="华文楷体" panose="02010600040101010101" pitchFamily="2" charset="-122"/>
                    <a:cs typeface="Times New Roman" panose="02020603050405020304" pitchFamily="18" charset="0"/>
                  </a:rPr>
                  <a:t>。</a:t>
                </a:r>
                <a:endParaRPr lang="en-US" altLang="zh-CN" kern="100" dirty="0">
                  <a:latin typeface="华文楷体" panose="02010600040101010101" pitchFamily="2" charset="-122"/>
                  <a:ea typeface="华文楷体" panose="02010600040101010101" pitchFamily="2" charset="-122"/>
                  <a:cs typeface="Times New Roman" panose="02020603050405020304" pitchFamily="18" charset="0"/>
                </a:endParaRPr>
              </a:p>
              <a:p>
                <a:pPr marL="285750" indent="-285750" algn="just">
                  <a:lnSpc>
                    <a:spcPct val="200000"/>
                  </a:lnSpc>
                  <a:spcAft>
                    <a:spcPts val="600"/>
                  </a:spcAft>
                  <a:buFont typeface="Wingdings" panose="05000000000000000000" pitchFamily="2" charset="2"/>
                  <a:buChar char="l"/>
                </a:pPr>
                <a:r>
                  <a:rPr lang="zh-CN" altLang="zh-CN" dirty="0">
                    <a:latin typeface="华文楷体" panose="02010600040101010101" pitchFamily="2" charset="-122"/>
                    <a:ea typeface="华文楷体" panose="02010600040101010101" pitchFamily="2" charset="-122"/>
                  </a:rPr>
                  <a:t>在此基础上，再进一步结合前一时刻内部记忆单元信息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r>
                          <a:rPr lang="en-US" altLang="zh-CN" i="1">
                            <a:latin typeface="Cambria Math" panose="02040503050406030204" pitchFamily="18" charset="0"/>
                          </a:rPr>
                          <m:t>−1</m:t>
                        </m:r>
                      </m:sub>
                    </m:sSub>
                  </m:oMath>
                </a14:m>
                <a:r>
                  <a:rPr lang="zh-CN" altLang="zh-CN" dirty="0">
                    <a:latin typeface="华文楷体" panose="02010600040101010101" pitchFamily="2" charset="-122"/>
                    <a:ea typeface="华文楷体" panose="02010600040101010101" pitchFamily="2" charset="-122"/>
                  </a:rPr>
                  <a:t>来更新当前时刻内部记忆单元信息</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，最终得到当前时刻的隐式编码</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r>
                  <a:rPr lang="zh-CN" altLang="zh-CN" dirty="0">
                    <a:latin typeface="华文楷体" panose="02010600040101010101" pitchFamily="2" charset="-122"/>
                    <a:ea typeface="华文楷体" panose="02010600040101010101" pitchFamily="2" charset="-122"/>
                  </a:rPr>
                  <a:t>。</a:t>
                </a:r>
                <a:endParaRPr lang="zh-CN" altLang="zh-CN" sz="1400" kern="100" dirty="0">
                  <a:effectLst/>
                  <a:latin typeface="华文楷体" panose="02010600040101010101" pitchFamily="2" charset="-122"/>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08AB3B5-21B7-4C19-A82B-D55E16974354}"/>
                  </a:ext>
                </a:extLst>
              </p:cNvPr>
              <p:cNvSpPr>
                <a:spLocks noRot="1" noChangeAspect="1" noMove="1" noResize="1" noEditPoints="1" noAdjustHandles="1" noChangeArrowheads="1" noChangeShapeType="1" noTextEdit="1"/>
              </p:cNvSpPr>
              <p:nvPr/>
            </p:nvSpPr>
            <p:spPr>
              <a:xfrm>
                <a:off x="342290" y="986902"/>
                <a:ext cx="8576778" cy="5341142"/>
              </a:xfrm>
              <a:prstGeom prst="rect">
                <a:avLst/>
              </a:prstGeom>
              <a:blipFill>
                <a:blip r:embed="rId3"/>
                <a:stretch>
                  <a:fillRect l="-426" r="-3269" b="-1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8815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3126131319"/>
                  </p:ext>
                </p:extLst>
              </p:nvPr>
            </p:nvGraphicFramePr>
            <p:xfrm>
              <a:off x="368281" y="1252299"/>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内容描述或操作</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a:effectLst/>
                              <a:latin typeface="+mn-lt"/>
                            </a:rPr>
                            <a:t>的输入数据</a:t>
                          </a:r>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21760983"/>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输入门的输出：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𝑥𝑖</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h𝑖</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𝑖</m:t>
                                  </m:r>
                                </m:sub>
                              </m:sSub>
                            </m:oMath>
                          </a14:m>
                          <a:r>
                            <a:rPr lang="zh-CN" sz="1200" kern="0" dirty="0">
                              <a:effectLst/>
                              <a:latin typeface="+mn-lt"/>
                            </a:rPr>
                            <a:t>为输入门的参数）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490364883"/>
                      </a:ext>
                    </a:extLst>
                  </a:tr>
                  <a:tr h="698803">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遗忘门的输出：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𝑥𝑓</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h𝑓</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𝑓</m:t>
                                  </m:r>
                                </m:sub>
                              </m:sSub>
                            </m:oMath>
                          </a14:m>
                          <a:r>
                            <a:rPr lang="zh-CN" sz="1200" kern="0" dirty="0">
                              <a:effectLst/>
                              <a:latin typeface="+mn-lt"/>
                            </a:rPr>
                            <a:t>为遗忘门的参数）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3336555"/>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输出门的输出：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𝑠𝑖𝑔𝑚𝑜𝑖𝑑</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𝑥𝑜</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h𝑜</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𝑜</m:t>
                                  </m:r>
                                </m:sub>
                              </m:sSub>
                            </m:oMath>
                          </a14:m>
                          <a:r>
                            <a:rPr lang="zh-CN" sz="1200" kern="0" dirty="0">
                              <a:effectLst/>
                              <a:latin typeface="+mn-lt"/>
                            </a:rPr>
                            <a:t>为输出门的参数）</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94242076"/>
                      </a:ext>
                    </a:extLst>
                  </a:tr>
                  <a:tr h="926452">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内部记忆单元的输出：</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oMath>
                          </a14:m>
                          <a:r>
                            <a:rPr lang="zh-CN" sz="1200" kern="0" dirty="0">
                              <a:effectLst/>
                              <a:latin typeface="+mn-lt"/>
                            </a:rPr>
                            <a:t>和</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oMath>
                          </a14:m>
                          <a:r>
                            <a:rPr lang="zh-CN" sz="1200" kern="0" dirty="0">
                              <a:effectLst/>
                              <a:latin typeface="+mn-lt"/>
                            </a:rPr>
                            <a:t>为记忆单元的参数。输入门</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控制有多少信息流入当前时刻内部记忆单元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、遗忘门控制上一时刻内部记忆单元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oMath>
                          </a14:m>
                          <a:r>
                            <a:rPr lang="zh-CN" sz="1200" kern="0" dirty="0">
                              <a:effectLst/>
                              <a:latin typeface="+mn-lt"/>
                            </a:rPr>
                            <a:t>中有多少信息可累积到当前时刻内部记忆单元</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oMath>
                          </a14:m>
                          <a:r>
                            <a:rPr lang="zh-CN"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1961380"/>
                      </a:ext>
                    </a:extLst>
                  </a:tr>
                  <a:tr h="1008120">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时刻</a:t>
                          </a:r>
                          <a14:m>
                            <m:oMath xmlns:m="http://schemas.openxmlformats.org/officeDocument/2006/math">
                              <m:r>
                                <a:rPr lang="en-US" sz="1200" kern="0">
                                  <a:effectLst/>
                                  <a:latin typeface="Cambria Math" panose="02040503050406030204" pitchFamily="18" charset="0"/>
                                </a:rPr>
                                <m:t>𝑡</m:t>
                              </m:r>
                            </m:oMath>
                          </a14:m>
                          <a:r>
                            <a:rPr lang="zh-CN" sz="1200" kern="0" dirty="0">
                              <a:effectLst/>
                              <a:latin typeface="+mn-lt"/>
                            </a:rPr>
                            <a:t>输入数据的隐式编码</a:t>
                          </a:r>
                          <a:r>
                            <a:rPr lang="en-US" sz="1200" kern="0" dirty="0">
                              <a:effectLst/>
                              <a:latin typeface="+mn-lt"/>
                            </a:rPr>
                            <a:t>:</a:t>
                          </a:r>
                          <a14:m>
                            <m:oMath xmlns:m="http://schemas.openxmlformats.org/officeDocument/2006/math">
                              <m:r>
                                <a:rPr lang="en-US" sz="1200" kern="0">
                                  <a:effectLst/>
                                  <a:latin typeface="Cambria Math" panose="02040503050406030204" pitchFamily="18" charset="0"/>
                                </a:rPr>
                                <m:t> </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oMath>
                          </a14:m>
                          <a:endParaRPr lang="zh-CN" sz="1200" kern="100" dirty="0">
                            <a:effectLst/>
                            <a:latin typeface="+mn-lt"/>
                          </a:endParaRPr>
                        </a:p>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m:rPr>
                                    <m:sty m:val="p"/>
                                  </m:rPr>
                                  <a:rPr lang="en-US" sz="1200" kern="0">
                                    <a:effectLst/>
                                    <a:latin typeface="Cambria Math" panose="02040503050406030204" pitchFamily="18" charset="0"/>
                                  </a:rPr>
                                  <m:t>tanh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𝑐</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r>
                                  <a:rPr lang="en-US" sz="1200" kern="0">
                                    <a:effectLst/>
                                    <a:latin typeface="Cambria Math" panose="02040503050406030204" pitchFamily="18" charset="0"/>
                                  </a:rPr>
                                  <m:t>𝑡𝑎𝑛h</m:t>
                                </m:r>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𝑥𝑐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𝑥</m:t>
                                    </m:r>
                                  </m:e>
                                  <m:sub>
                                    <m:r>
                                      <a:rPr lang="en-US" sz="1200" kern="0">
                                        <a:effectLst/>
                                        <a:latin typeface="Cambria Math" panose="02040503050406030204" pitchFamily="18" charset="0"/>
                                      </a:rPr>
                                      <m:t>𝑡</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𝑊</m:t>
                                    </m:r>
                                  </m:e>
                                  <m:sub>
                                    <m:r>
                                      <a:rPr lang="en-US" sz="1200" kern="0">
                                        <a:effectLst/>
                                        <a:latin typeface="Cambria Math" panose="02040503050406030204" pitchFamily="18" charset="0"/>
                                      </a:rPr>
                                      <m:t>h𝑐</m:t>
                                    </m:r>
                                  </m:sub>
                                </m:sSub>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r>
                                      <a:rPr lang="en-US" sz="1200" kern="0">
                                        <a:effectLst/>
                                        <a:latin typeface="Cambria Math" panose="02040503050406030204" pitchFamily="18" charset="0"/>
                                      </a:rPr>
                                      <m:t>−1</m:t>
                                    </m:r>
                                  </m:sub>
                                </m:sSub>
                                <m:r>
                                  <a:rPr lang="en-US" sz="1200" kern="0">
                                    <a:effectLst/>
                                    <a:latin typeface="Cambria Math" panose="02040503050406030204" pitchFamily="18" charset="0"/>
                                  </a:rPr>
                                  <m:t>+</m:t>
                                </m:r>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𝑏</m:t>
                                    </m:r>
                                  </m:e>
                                  <m:sub>
                                    <m:r>
                                      <a:rPr lang="en-US" sz="1200" kern="0">
                                        <a:effectLst/>
                                        <a:latin typeface="Cambria Math" panose="02040503050406030204" pitchFamily="18" charset="0"/>
                                      </a:rPr>
                                      <m:t>𝑐</m:t>
                                    </m:r>
                                  </m:sub>
                                </m:sSub>
                                <m:r>
                                  <a:rPr lang="en-US" sz="1200" kern="0">
                                    <a:effectLst/>
                                    <a:latin typeface="Cambria Math" panose="02040503050406030204" pitchFamily="18" charset="0"/>
                                  </a:rPr>
                                  <m:t>))</m:t>
                                </m:r>
                              </m:oMath>
                            </m:oMathPara>
                          </a14:m>
                          <a:endParaRPr lang="zh-CN" sz="1200" kern="100" dirty="0">
                            <a:effectLst/>
                            <a:latin typeface="+mn-lt"/>
                          </a:endParaRPr>
                        </a:p>
                        <a:p>
                          <a:pPr algn="ctr">
                            <a:lnSpc>
                              <a:spcPct val="150000"/>
                            </a:lnSpc>
                            <a:spcAft>
                              <a:spcPts val="600"/>
                            </a:spcAft>
                          </a:pPr>
                          <a:r>
                            <a:rPr lang="en-US" sz="1200" kern="0" dirty="0">
                              <a:effectLst/>
                              <a:latin typeface="+mn-lt"/>
                            </a:rPr>
                            <a:t>(</a:t>
                          </a:r>
                          <a:r>
                            <a:rPr lang="zh-CN" sz="1200" kern="0" dirty="0">
                              <a:effectLst/>
                              <a:latin typeface="+mn-lt"/>
                            </a:rPr>
                            <a:t>注：输入门、遗忘门和输出门的信息</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𝑖</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𝑓</m:t>
                                  </m:r>
                                </m:e>
                                <m:sub>
                                  <m:r>
                                    <a:rPr lang="en-US" sz="1200" kern="0">
                                      <a:effectLst/>
                                      <a:latin typeface="Cambria Math" panose="02040503050406030204" pitchFamily="18" charset="0"/>
                                    </a:rPr>
                                    <m:t>𝑡</m:t>
                                  </m:r>
                                </m:sub>
                              </m:sSub>
                            </m:oMath>
                          </a14:m>
                          <a:r>
                            <a:rPr lang="zh-CN" sz="1200" kern="0" dirty="0">
                              <a:effectLst/>
                              <a:latin typeface="+mn-lt"/>
                            </a:rPr>
                            <a:t>、</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𝑜</m:t>
                                  </m:r>
                                </m:e>
                                <m:sub>
                                  <m:r>
                                    <a:rPr lang="en-US" sz="1200" kern="0">
                                      <a:effectLst/>
                                      <a:latin typeface="Cambria Math" panose="02040503050406030204" pitchFamily="18" charset="0"/>
                                    </a:rPr>
                                    <m:t>𝑡</m:t>
                                  </m:r>
                                </m:sub>
                              </m:sSub>
                            </m:oMath>
                          </a14:m>
                          <a:r>
                            <a:rPr lang="zh-CN" sz="1200" kern="0" dirty="0">
                              <a:effectLst/>
                              <a:latin typeface="+mn-lt"/>
                            </a:rPr>
                            <a:t>一起参与得到</a:t>
                          </a:r>
                          <a14:m>
                            <m:oMath xmlns:m="http://schemas.openxmlformats.org/officeDocument/2006/math">
                              <m:sSub>
                                <m:sSubPr>
                                  <m:ctrlPr>
                                    <a:rPr lang="zh-CN" sz="1200" i="1" kern="100">
                                      <a:effectLst/>
                                      <a:latin typeface="Cambria Math" panose="02040503050406030204" pitchFamily="18" charset="0"/>
                                    </a:rPr>
                                  </m:ctrlPr>
                                </m:sSubPr>
                                <m:e>
                                  <m:r>
                                    <a:rPr lang="en-US" sz="1200" kern="0">
                                      <a:effectLst/>
                                      <a:latin typeface="Cambria Math" panose="02040503050406030204" pitchFamily="18" charset="0"/>
                                    </a:rPr>
                                    <m:t>h</m:t>
                                  </m:r>
                                </m:e>
                                <m:sub>
                                  <m:r>
                                    <a:rPr lang="en-US" sz="1200" kern="0">
                                      <a:effectLst/>
                                      <a:latin typeface="Cambria Math" panose="02040503050406030204" pitchFamily="18" charset="0"/>
                                    </a:rPr>
                                    <m:t>𝑡</m:t>
                                  </m:r>
                                </m:sub>
                              </m:sSub>
                            </m:oMath>
                          </a14:m>
                          <a:r>
                            <a:rPr lang="en-US" sz="1200" kern="0" dirty="0">
                              <a:effectLst/>
                              <a:latin typeface="+mn-lt"/>
                            </a:rPr>
                            <a:t>)</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3302612"/>
                      </a:ext>
                    </a:extLst>
                  </a:tr>
                  <a:tr h="632449">
                    <a:tc>
                      <a:txBody>
                        <a:bodyPr/>
                        <a:lstStyle/>
                        <a:p>
                          <a:pPr algn="ctr">
                            <a:lnSpc>
                              <a:spcPct val="150000"/>
                            </a:lnSpc>
                            <a:spcAft>
                              <a:spcPts val="600"/>
                            </a:spcAft>
                          </a:pPr>
                          <a14:m>
                            <m:oMathPara xmlns:m="http://schemas.openxmlformats.org/officeDocument/2006/math">
                              <m:oMathParaPr>
                                <m:jc m:val="centerGroup"/>
                              </m:oMathParaPr>
                              <m:oMath xmlns:m="http://schemas.openxmlformats.org/officeDocument/2006/math">
                                <m:r>
                                  <a:rPr lang="en-US" sz="1200" kern="0">
                                    <a:effectLst/>
                                    <a:latin typeface="Cambria Math" panose="02040503050406030204" pitchFamily="18" charset="0"/>
                                  </a:rPr>
                                  <m:t>⊙</m:t>
                                </m:r>
                              </m:oMath>
                            </m:oMathPara>
                          </a14:m>
                          <a:endParaRPr lang="zh-CN" sz="1200" kern="10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两个向量中对应元素按位相乘（</a:t>
                          </a:r>
                          <a:r>
                            <a:rPr lang="en-US" sz="1200" kern="0" dirty="0">
                              <a:effectLst/>
                              <a:latin typeface="+mn-lt"/>
                            </a:rPr>
                            <a:t>(element-wise product</a:t>
                          </a:r>
                          <a:r>
                            <a:rPr lang="zh-CN" sz="1200" kern="0" dirty="0">
                              <a:effectLst/>
                              <a:latin typeface="+mn-lt"/>
                            </a:rPr>
                            <a:t>）。</a:t>
                          </a:r>
                          <a:endParaRPr lang="zh-CN" sz="1200" kern="100" dirty="0">
                            <a:effectLst/>
                            <a:latin typeface="+mn-lt"/>
                          </a:endParaRPr>
                        </a:p>
                        <a:p>
                          <a:pPr algn="ctr">
                            <a:lnSpc>
                              <a:spcPct val="150000"/>
                            </a:lnSpc>
                            <a:spcAft>
                              <a:spcPts val="600"/>
                            </a:spcAft>
                          </a:pPr>
                          <a:r>
                            <a:rPr lang="zh-CN" sz="1200" kern="0" dirty="0">
                              <a:effectLst/>
                              <a:latin typeface="+mn-lt"/>
                            </a:rPr>
                            <a:t>如</a:t>
                          </a:r>
                          <a:r>
                            <a:rPr lang="en-US" sz="1200" kern="0" dirty="0">
                              <a:effectLst/>
                              <a:latin typeface="+mn-lt"/>
                            </a:rPr>
                            <a:t>: </a:t>
                          </a:r>
                          <a14:m>
                            <m:oMath xmlns:m="http://schemas.openxmlformats.org/officeDocument/2006/math">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10  6  3  7</m:t>
                                  </m:r>
                                </m:e>
                              </m:d>
                              <m:r>
                                <a:rPr lang="en-US" sz="1200" kern="0">
                                  <a:effectLst/>
                                  <a:latin typeface="Cambria Math" panose="02040503050406030204" pitchFamily="18" charset="0"/>
                                </a:rPr>
                                <m:t>⊙</m:t>
                              </m:r>
                              <m:d>
                                <m:dPr>
                                  <m:begChr m:val="["/>
                                  <m:endChr m:val="]"/>
                                  <m:ctrlPr>
                                    <a:rPr lang="zh-CN" sz="1200" i="1" kern="100">
                                      <a:effectLst/>
                                      <a:latin typeface="Cambria Math" panose="02040503050406030204" pitchFamily="18" charset="0"/>
                                    </a:rPr>
                                  </m:ctrlPr>
                                </m:dPr>
                                <m:e>
                                  <m:r>
                                    <a:rPr lang="en-US" sz="1200" kern="0">
                                      <a:effectLst/>
                                      <a:latin typeface="Cambria Math" panose="02040503050406030204" pitchFamily="18" charset="0"/>
                                    </a:rPr>
                                    <m:t>0.2   0.1  0.8  0.5</m:t>
                                  </m:r>
                                </m:e>
                              </m:d>
                              <m:r>
                                <a:rPr lang="en-US" sz="1200" kern="0">
                                  <a:effectLst/>
                                  <a:latin typeface="Cambria Math" panose="02040503050406030204" pitchFamily="18" charset="0"/>
                                </a:rPr>
                                <m:t>=[2  0.6  2.4  3.5]</m:t>
                              </m:r>
                            </m:oMath>
                          </a14:m>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71200420"/>
                      </a:ext>
                    </a:extLst>
                  </a:tr>
                </a:tbl>
              </a:graphicData>
            </a:graphic>
          </p:graphicFrame>
        </mc:Choice>
        <mc:Fallback xmlns="">
          <p:graphicFrame>
            <p:nvGraphicFramePr>
              <p:cNvPr id="3" name="表格 2">
                <a:extLst>
                  <a:ext uri="{FF2B5EF4-FFF2-40B4-BE49-F238E27FC236}">
                    <a16:creationId xmlns:a16="http://schemas.microsoft.com/office/drawing/2014/main" id="{14F18387-3540-461D-A8EC-38E317BB710C}"/>
                  </a:ext>
                </a:extLst>
              </p:cNvPr>
              <p:cNvGraphicFramePr>
                <a:graphicFrameLocks noGrp="1"/>
              </p:cNvGraphicFramePr>
              <p:nvPr>
                <p:extLst>
                  <p:ext uri="{D42A27DB-BD31-4B8C-83A1-F6EECF244321}">
                    <p14:modId xmlns:p14="http://schemas.microsoft.com/office/powerpoint/2010/main" val="3126131319"/>
                  </p:ext>
                </p:extLst>
              </p:nvPr>
            </p:nvGraphicFramePr>
            <p:xfrm>
              <a:off x="368281" y="1252299"/>
              <a:ext cx="8407437" cy="5163170"/>
            </p:xfrm>
            <a:graphic>
              <a:graphicData uri="http://schemas.openxmlformats.org/drawingml/2006/table">
                <a:tbl>
                  <a:tblPr firstRow="1" firstCol="1" bandRow="1">
                    <a:tableStyleId>{5C22544A-7EE6-4342-B048-85BDC9FD1C3A}</a:tableStyleId>
                  </a:tblPr>
                  <a:tblGrid>
                    <a:gridCol w="946108">
                      <a:extLst>
                        <a:ext uri="{9D8B030D-6E8A-4147-A177-3AD203B41FA5}">
                          <a16:colId xmlns:a16="http://schemas.microsoft.com/office/drawing/2014/main" val="1831542794"/>
                        </a:ext>
                      </a:extLst>
                    </a:gridCol>
                    <a:gridCol w="7461329">
                      <a:extLst>
                        <a:ext uri="{9D8B030D-6E8A-4147-A177-3AD203B41FA5}">
                          <a16:colId xmlns:a16="http://schemas.microsoft.com/office/drawing/2014/main" val="2269062027"/>
                        </a:ext>
                      </a:extLst>
                    </a:gridCol>
                  </a:tblGrid>
                  <a:tr h="256777">
                    <a:tc>
                      <a:txBody>
                        <a:bodyPr/>
                        <a:lstStyle/>
                        <a:p>
                          <a:pPr algn="ctr">
                            <a:lnSpc>
                              <a:spcPct val="150000"/>
                            </a:lnSpc>
                            <a:spcAft>
                              <a:spcPts val="600"/>
                            </a:spcAft>
                          </a:pPr>
                          <a:r>
                            <a:rPr lang="zh-CN" sz="1200" kern="0" dirty="0">
                              <a:effectLst/>
                              <a:latin typeface="+mn-lt"/>
                            </a:rPr>
                            <a:t>符号</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tc>
                      <a:txBody>
                        <a:bodyPr/>
                        <a:lstStyle/>
                        <a:p>
                          <a:pPr algn="ctr">
                            <a:lnSpc>
                              <a:spcPct val="150000"/>
                            </a:lnSpc>
                            <a:spcAft>
                              <a:spcPts val="600"/>
                            </a:spcAft>
                          </a:pPr>
                          <a:r>
                            <a:rPr lang="zh-CN" sz="1200" kern="0" dirty="0">
                              <a:effectLst/>
                              <a:latin typeface="+mn-lt"/>
                            </a:rPr>
                            <a:t>内容描述或操作</a:t>
                          </a:r>
                          <a:endParaRPr lang="zh-CN" sz="1200" kern="100" dirty="0">
                            <a:effectLst/>
                            <a:latin typeface="+mn-lt"/>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281401304"/>
                      </a:ext>
                    </a:extLst>
                  </a:tr>
                  <a:tr h="375671">
                    <a:tc>
                      <a:txBody>
                        <a:bodyPr/>
                        <a:lstStyle/>
                        <a:p>
                          <a:endParaRPr lang="zh-CN"/>
                        </a:p>
                      </a:txBody>
                      <a:tcPr marL="68580" marR="68580" marT="0" marB="0">
                        <a:blipFill>
                          <a:blip r:embed="rId3"/>
                          <a:stretch>
                            <a:fillRect l="-645" t="-69355" r="-792903" b="-1212903"/>
                          </a:stretch>
                        </a:blipFill>
                      </a:tcPr>
                    </a:tc>
                    <a:tc>
                      <a:txBody>
                        <a:bodyPr/>
                        <a:lstStyle/>
                        <a:p>
                          <a:endParaRPr lang="zh-CN"/>
                        </a:p>
                      </a:txBody>
                      <a:tcPr marL="68580" marR="68580" marT="0" marB="0">
                        <a:blipFill>
                          <a:blip r:embed="rId3"/>
                          <a:stretch>
                            <a:fillRect l="-12735" t="-69355" r="-327" b="-1212903"/>
                          </a:stretch>
                        </a:blipFill>
                      </a:tcPr>
                    </a:tc>
                    <a:extLst>
                      <a:ext uri="{0D108BD9-81ED-4DB2-BD59-A6C34878D82A}">
                        <a16:rowId xmlns:a16="http://schemas.microsoft.com/office/drawing/2014/main" val="1721760983"/>
                      </a:ext>
                    </a:extLst>
                  </a:tr>
                  <a:tr h="632449">
                    <a:tc>
                      <a:txBody>
                        <a:bodyPr/>
                        <a:lstStyle/>
                        <a:p>
                          <a:endParaRPr lang="zh-CN"/>
                        </a:p>
                      </a:txBody>
                      <a:tcPr marL="68580" marR="68580" marT="0" marB="0">
                        <a:blipFill>
                          <a:blip r:embed="rId3"/>
                          <a:stretch>
                            <a:fillRect l="-645" t="-100962" r="-792903" b="-623077"/>
                          </a:stretch>
                        </a:blipFill>
                      </a:tcPr>
                    </a:tc>
                    <a:tc>
                      <a:txBody>
                        <a:bodyPr/>
                        <a:lstStyle/>
                        <a:p>
                          <a:endParaRPr lang="zh-CN"/>
                        </a:p>
                      </a:txBody>
                      <a:tcPr marL="68580" marR="68580" marT="0" marB="0">
                        <a:blipFill>
                          <a:blip r:embed="rId3"/>
                          <a:stretch>
                            <a:fillRect l="-12735" t="-100962" r="-327" b="-623077"/>
                          </a:stretch>
                        </a:blipFill>
                      </a:tcPr>
                    </a:tc>
                    <a:extLst>
                      <a:ext uri="{0D108BD9-81ED-4DB2-BD59-A6C34878D82A}">
                        <a16:rowId xmlns:a16="http://schemas.microsoft.com/office/drawing/2014/main" val="1490364883"/>
                      </a:ext>
                    </a:extLst>
                  </a:tr>
                  <a:tr h="698803">
                    <a:tc>
                      <a:txBody>
                        <a:bodyPr/>
                        <a:lstStyle/>
                        <a:p>
                          <a:endParaRPr lang="zh-CN"/>
                        </a:p>
                      </a:txBody>
                      <a:tcPr marL="68580" marR="68580" marT="0" marB="0">
                        <a:blipFill>
                          <a:blip r:embed="rId3"/>
                          <a:stretch>
                            <a:fillRect l="-645" t="-181739" r="-792903" b="-463478"/>
                          </a:stretch>
                        </a:blipFill>
                      </a:tcPr>
                    </a:tc>
                    <a:tc>
                      <a:txBody>
                        <a:bodyPr/>
                        <a:lstStyle/>
                        <a:p>
                          <a:endParaRPr lang="zh-CN"/>
                        </a:p>
                      </a:txBody>
                      <a:tcPr marL="68580" marR="68580" marT="0" marB="0">
                        <a:blipFill>
                          <a:blip r:embed="rId3"/>
                          <a:stretch>
                            <a:fillRect l="-12735" t="-181739" r="-327" b="-463478"/>
                          </a:stretch>
                        </a:blipFill>
                      </a:tcPr>
                    </a:tc>
                    <a:extLst>
                      <a:ext uri="{0D108BD9-81ED-4DB2-BD59-A6C34878D82A}">
                        <a16:rowId xmlns:a16="http://schemas.microsoft.com/office/drawing/2014/main" val="2613336555"/>
                      </a:ext>
                    </a:extLst>
                  </a:tr>
                  <a:tr h="632449">
                    <a:tc>
                      <a:txBody>
                        <a:bodyPr/>
                        <a:lstStyle/>
                        <a:p>
                          <a:endParaRPr lang="zh-CN"/>
                        </a:p>
                      </a:txBody>
                      <a:tcPr marL="68580" marR="68580" marT="0" marB="0">
                        <a:blipFill>
                          <a:blip r:embed="rId3"/>
                          <a:stretch>
                            <a:fillRect l="-645" t="-314563" r="-792903" b="-417476"/>
                          </a:stretch>
                        </a:blipFill>
                      </a:tcPr>
                    </a:tc>
                    <a:tc>
                      <a:txBody>
                        <a:bodyPr/>
                        <a:lstStyle/>
                        <a:p>
                          <a:endParaRPr lang="zh-CN"/>
                        </a:p>
                      </a:txBody>
                      <a:tcPr marL="68580" marR="68580" marT="0" marB="0">
                        <a:blipFill>
                          <a:blip r:embed="rId3"/>
                          <a:stretch>
                            <a:fillRect l="-12735" t="-314563" r="-327" b="-417476"/>
                          </a:stretch>
                        </a:blipFill>
                      </a:tcPr>
                    </a:tc>
                    <a:extLst>
                      <a:ext uri="{0D108BD9-81ED-4DB2-BD59-A6C34878D82A}">
                        <a16:rowId xmlns:a16="http://schemas.microsoft.com/office/drawing/2014/main" val="1094242076"/>
                      </a:ext>
                    </a:extLst>
                  </a:tr>
                  <a:tr h="926452">
                    <a:tc>
                      <a:txBody>
                        <a:bodyPr/>
                        <a:lstStyle/>
                        <a:p>
                          <a:endParaRPr lang="zh-CN"/>
                        </a:p>
                      </a:txBody>
                      <a:tcPr marL="68580" marR="68580" marT="0" marB="0">
                        <a:blipFill>
                          <a:blip r:embed="rId3"/>
                          <a:stretch>
                            <a:fillRect l="-645" t="-279085" r="-792903" b="-181046"/>
                          </a:stretch>
                        </a:blipFill>
                      </a:tcPr>
                    </a:tc>
                    <a:tc>
                      <a:txBody>
                        <a:bodyPr/>
                        <a:lstStyle/>
                        <a:p>
                          <a:endParaRPr lang="zh-CN"/>
                        </a:p>
                      </a:txBody>
                      <a:tcPr marL="68580" marR="68580" marT="0" marB="0">
                        <a:blipFill>
                          <a:blip r:embed="rId3"/>
                          <a:stretch>
                            <a:fillRect l="-12735" t="-279085" r="-327" b="-181046"/>
                          </a:stretch>
                        </a:blipFill>
                      </a:tcPr>
                    </a:tc>
                    <a:extLst>
                      <a:ext uri="{0D108BD9-81ED-4DB2-BD59-A6C34878D82A}">
                        <a16:rowId xmlns:a16="http://schemas.microsoft.com/office/drawing/2014/main" val="231961380"/>
                      </a:ext>
                    </a:extLst>
                  </a:tr>
                  <a:tr h="1008120">
                    <a:tc>
                      <a:txBody>
                        <a:bodyPr/>
                        <a:lstStyle/>
                        <a:p>
                          <a:endParaRPr lang="zh-CN"/>
                        </a:p>
                      </a:txBody>
                      <a:tcPr marL="68580" marR="68580" marT="0" marB="0">
                        <a:blipFill>
                          <a:blip r:embed="rId3"/>
                          <a:stretch>
                            <a:fillRect l="-645" t="-351515" r="-792903" b="-67879"/>
                          </a:stretch>
                        </a:blipFill>
                      </a:tcPr>
                    </a:tc>
                    <a:tc>
                      <a:txBody>
                        <a:bodyPr/>
                        <a:lstStyle/>
                        <a:p>
                          <a:endParaRPr lang="zh-CN"/>
                        </a:p>
                      </a:txBody>
                      <a:tcPr marL="68580" marR="68580" marT="0" marB="0">
                        <a:blipFill>
                          <a:blip r:embed="rId3"/>
                          <a:stretch>
                            <a:fillRect l="-12735" t="-351515" r="-327" b="-67879"/>
                          </a:stretch>
                        </a:blipFill>
                      </a:tcPr>
                    </a:tc>
                    <a:extLst>
                      <a:ext uri="{0D108BD9-81ED-4DB2-BD59-A6C34878D82A}">
                        <a16:rowId xmlns:a16="http://schemas.microsoft.com/office/drawing/2014/main" val="43302612"/>
                      </a:ext>
                    </a:extLst>
                  </a:tr>
                  <a:tr h="632449">
                    <a:tc>
                      <a:txBody>
                        <a:bodyPr/>
                        <a:lstStyle/>
                        <a:p>
                          <a:endParaRPr lang="zh-CN"/>
                        </a:p>
                      </a:txBody>
                      <a:tcPr marL="68580" marR="68580" marT="0" marB="0">
                        <a:blipFill>
                          <a:blip r:embed="rId3"/>
                          <a:stretch>
                            <a:fillRect l="-645" t="-716346" r="-792903" b="-7692"/>
                          </a:stretch>
                        </a:blipFill>
                      </a:tcPr>
                    </a:tc>
                    <a:tc>
                      <a:txBody>
                        <a:bodyPr/>
                        <a:lstStyle/>
                        <a:p>
                          <a:endParaRPr lang="zh-CN"/>
                        </a:p>
                      </a:txBody>
                      <a:tcPr marL="68580" marR="68580" marT="0" marB="0">
                        <a:blipFill>
                          <a:blip r:embed="rId3"/>
                          <a:stretch>
                            <a:fillRect l="-12735" t="-716346" r="-327" b="-7692"/>
                          </a:stretch>
                        </a:blipFill>
                      </a:tcPr>
                    </a:tc>
                    <a:extLst>
                      <a:ext uri="{0D108BD9-81ED-4DB2-BD59-A6C34878D82A}">
                        <a16:rowId xmlns:a16="http://schemas.microsoft.com/office/drawing/2014/main" val="2571200420"/>
                      </a:ext>
                    </a:extLst>
                  </a:tr>
                </a:tbl>
              </a:graphicData>
            </a:graphic>
          </p:graphicFrame>
        </mc:Fallback>
      </mc:AlternateContent>
      <p:sp>
        <p:nvSpPr>
          <p:cNvPr id="4" name="Rectangle 1">
            <a:extLst>
              <a:ext uri="{FF2B5EF4-FFF2-40B4-BE49-F238E27FC236}">
                <a16:creationId xmlns:a16="http://schemas.microsoft.com/office/drawing/2014/main" id="{977AF09E-2CA0-4EE2-B467-36AA0FC05BAA}"/>
              </a:ext>
            </a:extLst>
          </p:cNvPr>
          <p:cNvSpPr>
            <a:spLocks noChangeArrowheads="1"/>
          </p:cNvSpPr>
          <p:nvPr/>
        </p:nvSpPr>
        <p:spPr bwMode="auto">
          <a:xfrm>
            <a:off x="2319870" y="901629"/>
            <a:ext cx="37978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表</a:t>
            </a:r>
            <a:r>
              <a:rPr kumimoji="0" lang="en-US" altLang="zh-CN"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6.3 </a:t>
            </a:r>
            <a:r>
              <a:rPr kumimoji="0" lang="zh-CN" altLang="en-US" sz="14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长短时记忆网络中所用符号及其含义</a:t>
            </a:r>
            <a:endParaRPr kumimoji="0" lang="zh-CN" altLang="en-US" sz="14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3266084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浅层学习  </a:t>
            </a:r>
            <a:r>
              <a:rPr lang="en-US" altLang="zh-CN" sz="2000" dirty="0">
                <a:latin typeface="Times New Roman" panose="02020603050405020304" pitchFamily="18" charset="0"/>
                <a:cs typeface="Times New Roman" panose="02020603050405020304" pitchFamily="18" charset="0"/>
              </a:rPr>
              <a:t>Versus  </a:t>
            </a:r>
            <a:r>
              <a:rPr lang="zh-CN" altLang="en-US" sz="2000" dirty="0">
                <a:latin typeface="Times New Roman" panose="02020603050405020304" pitchFamily="18" charset="0"/>
                <a:cs typeface="Times New Roman" panose="02020603050405020304" pitchFamily="18" charset="0"/>
              </a:rPr>
              <a:t>深度学习：从</a:t>
            </a:r>
            <a:r>
              <a:rPr lang="zh-CN" altLang="en-US" sz="2000" b="1" dirty="0">
                <a:solidFill>
                  <a:srgbClr val="0070C0"/>
                </a:solidFill>
                <a:latin typeface="Times New Roman" panose="02020603050405020304" pitchFamily="18" charset="0"/>
                <a:cs typeface="Times New Roman" panose="02020603050405020304" pitchFamily="18" charset="0"/>
              </a:rPr>
              <a:t>分段</a:t>
            </a:r>
            <a:r>
              <a:rPr lang="zh-CN" altLang="en-US" sz="2000" dirty="0">
                <a:latin typeface="Times New Roman" panose="02020603050405020304" pitchFamily="18" charset="0"/>
                <a:cs typeface="Times New Roman" panose="02020603050405020304" pitchFamily="18" charset="0"/>
              </a:rPr>
              <a:t>学习到</a:t>
            </a:r>
            <a:r>
              <a:rPr lang="zh-CN" altLang="en-US" sz="2000" b="1" dirty="0">
                <a:solidFill>
                  <a:srgbClr val="0070C0"/>
                </a:solidFill>
                <a:latin typeface="Times New Roman" panose="02020603050405020304" pitchFamily="18" charset="0"/>
                <a:cs typeface="Times New Roman" panose="02020603050405020304" pitchFamily="18" charset="0"/>
              </a:rPr>
              <a:t>逐层端到端</a:t>
            </a:r>
            <a:r>
              <a:rPr lang="zh-CN" altLang="en-US" sz="2000" dirty="0">
                <a:latin typeface="Times New Roman" panose="02020603050405020304" pitchFamily="18" charset="0"/>
                <a:cs typeface="Times New Roman" panose="02020603050405020304" pitchFamily="18" charset="0"/>
              </a:rPr>
              <a:t>学习</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776" y="1272071"/>
            <a:ext cx="3654424"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642" y="1272071"/>
            <a:ext cx="857250"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3406" y="1272069"/>
            <a:ext cx="1914525" cy="146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圆角矩形 25"/>
          <p:cNvSpPr/>
          <p:nvPr/>
        </p:nvSpPr>
        <p:spPr bwMode="auto">
          <a:xfrm>
            <a:off x="424947" y="2808772"/>
            <a:ext cx="582586" cy="45367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图像</a:t>
            </a:r>
            <a:endParaRPr lang="en-US" altLang="zh-CN" sz="14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7" name="圆角矩形 26"/>
          <p:cNvSpPr/>
          <p:nvPr/>
        </p:nvSpPr>
        <p:spPr bwMode="auto">
          <a:xfrm>
            <a:off x="125306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稠密</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8" name="圆角矩形 27"/>
          <p:cNvSpPr/>
          <p:nvPr/>
        </p:nvSpPr>
        <p:spPr bwMode="auto">
          <a:xfrm>
            <a:off x="2263776" y="2741035"/>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信息点</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表达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9" name="圆角矩形 28"/>
          <p:cNvSpPr/>
          <p:nvPr/>
        </p:nvSpPr>
        <p:spPr bwMode="auto">
          <a:xfrm>
            <a:off x="3184523" y="2732568"/>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词典</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0" name="圆角矩形 29"/>
          <p:cNvSpPr/>
          <p:nvPr/>
        </p:nvSpPr>
        <p:spPr bwMode="auto">
          <a:xfrm>
            <a:off x="4163482" y="271845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视觉</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单词</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1" name="圆角矩形 30"/>
          <p:cNvSpPr/>
          <p:nvPr/>
        </p:nvSpPr>
        <p:spPr bwMode="auto">
          <a:xfrm>
            <a:off x="5289547"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金字塔</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模型</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35" name="圆角矩形 34"/>
          <p:cNvSpPr/>
          <p:nvPr/>
        </p:nvSpPr>
        <p:spPr bwMode="auto">
          <a:xfrm>
            <a:off x="6247335" y="2741036"/>
            <a:ext cx="780521" cy="71331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400" b="1" dirty="0">
                <a:solidFill>
                  <a:schemeClr val="tx1"/>
                </a:solidFill>
                <a:latin typeface="Times New Roman" panose="02020603050405020304" pitchFamily="18" charset="0"/>
                <a:ea typeface="微软雅黑" pitchFamily="34" charset="-122"/>
                <a:cs typeface="Times New Roman" panose="02020603050405020304" pitchFamily="18" charset="0"/>
              </a:rPr>
              <a:t>直方图</a:t>
            </a:r>
            <a:endParaRPr lang="en-US" altLang="zh-CN" sz="1400" b="1"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2" name="右箭头 1"/>
          <p:cNvSpPr/>
          <p:nvPr/>
        </p:nvSpPr>
        <p:spPr>
          <a:xfrm>
            <a:off x="7137930" y="1799117"/>
            <a:ext cx="473603" cy="40640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38" name="圆角矩形 37"/>
          <p:cNvSpPr/>
          <p:nvPr/>
        </p:nvSpPr>
        <p:spPr bwMode="auto">
          <a:xfrm>
            <a:off x="7677267" y="1130728"/>
            <a:ext cx="1288933" cy="181561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defTabSz="914400" eaLnBrk="1" fontAlgn="base" latinLnBrk="0" hangingPunct="1">
              <a:lnSpc>
                <a:spcPct val="150000"/>
              </a:lnSpc>
              <a:spcBef>
                <a:spcPct val="0"/>
              </a:spcBef>
              <a:spcAft>
                <a:spcPct val="0"/>
              </a:spcAft>
              <a:buClr>
                <a:srgbClr val="FF0000"/>
              </a:buClr>
              <a:buSzTx/>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识别</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分类</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marR="0" lvl="1" algn="ctr" defTabSz="914400" eaLnBrk="1" fontAlgn="base" latinLnBrk="0" hangingPunct="1">
              <a:lnSpc>
                <a:spcPct val="150000"/>
              </a:lnSpc>
              <a:spcBef>
                <a:spcPct val="0"/>
              </a:spcBef>
              <a:spcAft>
                <a:spcPct val="0"/>
              </a:spcAft>
              <a:buClr>
                <a:srgbClr val="FF0000"/>
              </a:buClr>
              <a:buSzTx/>
              <a:tabLst/>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聚类</a:t>
            </a:r>
            <a:endPar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3" name="减号 2"/>
          <p:cNvSpPr/>
          <p:nvPr/>
        </p:nvSpPr>
        <p:spPr>
          <a:xfrm>
            <a:off x="1" y="3431814"/>
            <a:ext cx="8615891" cy="790223"/>
          </a:xfrm>
          <a:prstGeom prst="mathMinus">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grpSp>
        <p:nvGrpSpPr>
          <p:cNvPr id="40" name="组合 23"/>
          <p:cNvGrpSpPr>
            <a:grpSpLocks/>
          </p:cNvGrpSpPr>
          <p:nvPr/>
        </p:nvGrpSpPr>
        <p:grpSpPr bwMode="auto">
          <a:xfrm>
            <a:off x="666473" y="4112306"/>
            <a:ext cx="8054975" cy="2489365"/>
            <a:chOff x="388938" y="1476602"/>
            <a:chExt cx="8054975" cy="1868212"/>
          </a:xfrm>
        </p:grpSpPr>
        <p:pic>
          <p:nvPicPr>
            <p:cNvPr id="4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288" y="1675227"/>
              <a:ext cx="1062037" cy="903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Freeform 121"/>
            <p:cNvSpPr>
              <a:spLocks/>
            </p:cNvSpPr>
            <p:nvPr/>
          </p:nvSpPr>
          <p:spPr bwMode="auto">
            <a:xfrm>
              <a:off x="6742113" y="1643404"/>
              <a:ext cx="500062" cy="1089025"/>
            </a:xfrm>
            <a:custGeom>
              <a:avLst/>
              <a:gdLst>
                <a:gd name="T0" fmla="*/ 2147483647 w 946"/>
                <a:gd name="T1" fmla="*/ 0 h 6087"/>
                <a:gd name="T2" fmla="*/ 2147483647 w 946"/>
                <a:gd name="T3" fmla="*/ 2147483647 h 6087"/>
                <a:gd name="T4" fmla="*/ 2147483647 w 946"/>
                <a:gd name="T5" fmla="*/ 2147483647 h 6087"/>
                <a:gd name="T6" fmla="*/ 2147483647 w 946"/>
                <a:gd name="T7" fmla="*/ 2147483647 h 6087"/>
                <a:gd name="T8" fmla="*/ 2147483647 w 946"/>
                <a:gd name="T9" fmla="*/ 2147483647 h 6087"/>
                <a:gd name="T10" fmla="*/ 2147483647 w 946"/>
                <a:gd name="T11" fmla="*/ 2147483647 h 6087"/>
                <a:gd name="T12" fmla="*/ 2147483647 w 946"/>
                <a:gd name="T13" fmla="*/ 2147483647 h 6087"/>
                <a:gd name="T14" fmla="*/ 2147483647 w 946"/>
                <a:gd name="T15" fmla="*/ 2147483647 h 6087"/>
                <a:gd name="T16" fmla="*/ 2147483647 w 946"/>
                <a:gd name="T17" fmla="*/ 2147483647 h 6087"/>
                <a:gd name="T18" fmla="*/ 2147483647 w 946"/>
                <a:gd name="T19" fmla="*/ 2147483647 h 6087"/>
                <a:gd name="T20" fmla="*/ 2147483647 w 946"/>
                <a:gd name="T21" fmla="*/ 2147483647 h 6087"/>
                <a:gd name="T22" fmla="*/ 2147483647 w 946"/>
                <a:gd name="T23" fmla="*/ 2147483647 h 6087"/>
                <a:gd name="T24" fmla="*/ 2147483647 w 946"/>
                <a:gd name="T25" fmla="*/ 2147483647 h 6087"/>
                <a:gd name="T26" fmla="*/ 2147483647 w 946"/>
                <a:gd name="T27" fmla="*/ 2147483647 h 6087"/>
                <a:gd name="T28" fmla="*/ 2147483647 w 946"/>
                <a:gd name="T29" fmla="*/ 2147483647 h 6087"/>
                <a:gd name="T30" fmla="*/ 2147483647 w 946"/>
                <a:gd name="T31" fmla="*/ 2147483647 h 6087"/>
                <a:gd name="T32" fmla="*/ 2147483647 w 946"/>
                <a:gd name="T33" fmla="*/ 2147483647 h 6087"/>
                <a:gd name="T34" fmla="*/ 2147483647 w 946"/>
                <a:gd name="T35" fmla="*/ 2147483647 h 6087"/>
                <a:gd name="T36" fmla="*/ 2147483647 w 946"/>
                <a:gd name="T37" fmla="*/ 2147483647 h 6087"/>
                <a:gd name="T38" fmla="*/ 2147483647 w 946"/>
                <a:gd name="T39" fmla="*/ 2147483647 h 6087"/>
                <a:gd name="T40" fmla="*/ 2147483647 w 946"/>
                <a:gd name="T41" fmla="*/ 2147483647 h 6087"/>
                <a:gd name="T42" fmla="*/ 2147483647 w 946"/>
                <a:gd name="T43" fmla="*/ 2147483647 h 6087"/>
                <a:gd name="T44" fmla="*/ 2147483647 w 946"/>
                <a:gd name="T45" fmla="*/ 2147483647 h 6087"/>
                <a:gd name="T46" fmla="*/ 2147483647 w 946"/>
                <a:gd name="T47" fmla="*/ 2147483647 h 6087"/>
                <a:gd name="T48" fmla="*/ 2147483647 w 946"/>
                <a:gd name="T49" fmla="*/ 2147483647 h 6087"/>
                <a:gd name="T50" fmla="*/ 0 w 946"/>
                <a:gd name="T51" fmla="*/ 2147483647 h 6087"/>
                <a:gd name="T52" fmla="*/ 0 w 946"/>
                <a:gd name="T53" fmla="*/ 2147483647 h 6087"/>
                <a:gd name="T54" fmla="*/ 2147483647 w 946"/>
                <a:gd name="T55" fmla="*/ 2147483647 h 6087"/>
                <a:gd name="T56" fmla="*/ 2147483647 w 946"/>
                <a:gd name="T57" fmla="*/ 2147483647 h 6087"/>
                <a:gd name="T58" fmla="*/ 2147483647 w 946"/>
                <a:gd name="T59" fmla="*/ 2147483647 h 6087"/>
                <a:gd name="T60" fmla="*/ 2147483647 w 946"/>
                <a:gd name="T61" fmla="*/ 2147483647 h 6087"/>
                <a:gd name="T62" fmla="*/ 2147483647 w 946"/>
                <a:gd name="T63" fmla="*/ 2147483647 h 6087"/>
                <a:gd name="T64" fmla="*/ 2147483647 w 946"/>
                <a:gd name="T65" fmla="*/ 2147483647 h 6087"/>
                <a:gd name="T66" fmla="*/ 2147483647 w 946"/>
                <a:gd name="T67" fmla="*/ 2147483647 h 60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946" h="6087">
                  <a:moveTo>
                    <a:pt x="184" y="0"/>
                  </a:moveTo>
                  <a:lnTo>
                    <a:pt x="762" y="0"/>
                  </a:lnTo>
                  <a:lnTo>
                    <a:pt x="781" y="1"/>
                  </a:lnTo>
                  <a:lnTo>
                    <a:pt x="799" y="4"/>
                  </a:lnTo>
                  <a:lnTo>
                    <a:pt x="817" y="10"/>
                  </a:lnTo>
                  <a:lnTo>
                    <a:pt x="833" y="18"/>
                  </a:lnTo>
                  <a:lnTo>
                    <a:pt x="850" y="27"/>
                  </a:lnTo>
                  <a:lnTo>
                    <a:pt x="865" y="38"/>
                  </a:lnTo>
                  <a:lnTo>
                    <a:pt x="879" y="52"/>
                  </a:lnTo>
                  <a:lnTo>
                    <a:pt x="892" y="67"/>
                  </a:lnTo>
                  <a:lnTo>
                    <a:pt x="904" y="82"/>
                  </a:lnTo>
                  <a:lnTo>
                    <a:pt x="914" y="100"/>
                  </a:lnTo>
                  <a:lnTo>
                    <a:pt x="923" y="119"/>
                  </a:lnTo>
                  <a:lnTo>
                    <a:pt x="931" y="139"/>
                  </a:lnTo>
                  <a:lnTo>
                    <a:pt x="938" y="160"/>
                  </a:lnTo>
                  <a:lnTo>
                    <a:pt x="943" y="181"/>
                  </a:lnTo>
                  <a:lnTo>
                    <a:pt x="945" y="204"/>
                  </a:lnTo>
                  <a:lnTo>
                    <a:pt x="946" y="228"/>
                  </a:lnTo>
                  <a:lnTo>
                    <a:pt x="946" y="5859"/>
                  </a:lnTo>
                  <a:lnTo>
                    <a:pt x="945" y="5882"/>
                  </a:lnTo>
                  <a:lnTo>
                    <a:pt x="943" y="5905"/>
                  </a:lnTo>
                  <a:lnTo>
                    <a:pt x="938" y="5926"/>
                  </a:lnTo>
                  <a:lnTo>
                    <a:pt x="931" y="5946"/>
                  </a:lnTo>
                  <a:lnTo>
                    <a:pt x="923" y="5967"/>
                  </a:lnTo>
                  <a:lnTo>
                    <a:pt x="914" y="5986"/>
                  </a:lnTo>
                  <a:lnTo>
                    <a:pt x="904" y="6003"/>
                  </a:lnTo>
                  <a:lnTo>
                    <a:pt x="892" y="6020"/>
                  </a:lnTo>
                  <a:lnTo>
                    <a:pt x="879" y="6034"/>
                  </a:lnTo>
                  <a:lnTo>
                    <a:pt x="865" y="6048"/>
                  </a:lnTo>
                  <a:lnTo>
                    <a:pt x="850" y="6059"/>
                  </a:lnTo>
                  <a:lnTo>
                    <a:pt x="833" y="6068"/>
                  </a:lnTo>
                  <a:lnTo>
                    <a:pt x="817" y="6075"/>
                  </a:lnTo>
                  <a:lnTo>
                    <a:pt x="799" y="6082"/>
                  </a:lnTo>
                  <a:lnTo>
                    <a:pt x="781" y="6086"/>
                  </a:lnTo>
                  <a:lnTo>
                    <a:pt x="762" y="6087"/>
                  </a:lnTo>
                  <a:lnTo>
                    <a:pt x="184" y="6087"/>
                  </a:lnTo>
                  <a:lnTo>
                    <a:pt x="165" y="6086"/>
                  </a:lnTo>
                  <a:lnTo>
                    <a:pt x="147" y="6082"/>
                  </a:lnTo>
                  <a:lnTo>
                    <a:pt x="129" y="6075"/>
                  </a:lnTo>
                  <a:lnTo>
                    <a:pt x="113" y="6068"/>
                  </a:lnTo>
                  <a:lnTo>
                    <a:pt x="97" y="6059"/>
                  </a:lnTo>
                  <a:lnTo>
                    <a:pt x="81" y="6048"/>
                  </a:lnTo>
                  <a:lnTo>
                    <a:pt x="67" y="6034"/>
                  </a:lnTo>
                  <a:lnTo>
                    <a:pt x="54" y="6020"/>
                  </a:lnTo>
                  <a:lnTo>
                    <a:pt x="42" y="6003"/>
                  </a:lnTo>
                  <a:lnTo>
                    <a:pt x="31" y="5986"/>
                  </a:lnTo>
                  <a:lnTo>
                    <a:pt x="22" y="5967"/>
                  </a:lnTo>
                  <a:lnTo>
                    <a:pt x="15" y="5946"/>
                  </a:lnTo>
                  <a:lnTo>
                    <a:pt x="9" y="5926"/>
                  </a:lnTo>
                  <a:lnTo>
                    <a:pt x="4" y="5905"/>
                  </a:lnTo>
                  <a:lnTo>
                    <a:pt x="0" y="5882"/>
                  </a:lnTo>
                  <a:lnTo>
                    <a:pt x="0" y="5859"/>
                  </a:lnTo>
                  <a:lnTo>
                    <a:pt x="0" y="228"/>
                  </a:lnTo>
                  <a:lnTo>
                    <a:pt x="0" y="204"/>
                  </a:lnTo>
                  <a:lnTo>
                    <a:pt x="4" y="181"/>
                  </a:lnTo>
                  <a:lnTo>
                    <a:pt x="9" y="160"/>
                  </a:lnTo>
                  <a:lnTo>
                    <a:pt x="15" y="139"/>
                  </a:lnTo>
                  <a:lnTo>
                    <a:pt x="22" y="119"/>
                  </a:lnTo>
                  <a:lnTo>
                    <a:pt x="31" y="100"/>
                  </a:lnTo>
                  <a:lnTo>
                    <a:pt x="42" y="82"/>
                  </a:lnTo>
                  <a:lnTo>
                    <a:pt x="54" y="67"/>
                  </a:lnTo>
                  <a:lnTo>
                    <a:pt x="67" y="52"/>
                  </a:lnTo>
                  <a:lnTo>
                    <a:pt x="81" y="38"/>
                  </a:lnTo>
                  <a:lnTo>
                    <a:pt x="97" y="27"/>
                  </a:lnTo>
                  <a:lnTo>
                    <a:pt x="113" y="18"/>
                  </a:lnTo>
                  <a:lnTo>
                    <a:pt x="129" y="10"/>
                  </a:lnTo>
                  <a:lnTo>
                    <a:pt x="147" y="4"/>
                  </a:lnTo>
                  <a:lnTo>
                    <a:pt x="165" y="1"/>
                  </a:lnTo>
                  <a:lnTo>
                    <a:pt x="184" y="0"/>
                  </a:lnTo>
                  <a:close/>
                </a:path>
              </a:pathLst>
            </a:custGeom>
            <a:solidFill>
              <a:srgbClr val="F5874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7" name="Freeform 122"/>
            <p:cNvSpPr>
              <a:spLocks noEditPoints="1"/>
            </p:cNvSpPr>
            <p:nvPr/>
          </p:nvSpPr>
          <p:spPr bwMode="auto">
            <a:xfrm>
              <a:off x="6731000" y="1720850"/>
              <a:ext cx="503238" cy="1090613"/>
            </a:xfrm>
            <a:custGeom>
              <a:avLst/>
              <a:gdLst>
                <a:gd name="T0" fmla="*/ 2147483647 w 952"/>
                <a:gd name="T1" fmla="*/ 2147483647 h 6093"/>
                <a:gd name="T2" fmla="*/ 2147483647 w 952"/>
                <a:gd name="T3" fmla="*/ 0 h 6093"/>
                <a:gd name="T4" fmla="*/ 2147483647 w 952"/>
                <a:gd name="T5" fmla="*/ 2147483647 h 6093"/>
                <a:gd name="T6" fmla="*/ 2147483647 w 952"/>
                <a:gd name="T7" fmla="*/ 2147483647 h 6093"/>
                <a:gd name="T8" fmla="*/ 2147483647 w 952"/>
                <a:gd name="T9" fmla="*/ 2147483647 h 6093"/>
                <a:gd name="T10" fmla="*/ 2147483647 w 952"/>
                <a:gd name="T11" fmla="*/ 2147483647 h 6093"/>
                <a:gd name="T12" fmla="*/ 2147483647 w 952"/>
                <a:gd name="T13" fmla="*/ 2147483647 h 6093"/>
                <a:gd name="T14" fmla="*/ 2147483647 w 952"/>
                <a:gd name="T15" fmla="*/ 0 h 6093"/>
                <a:gd name="T16" fmla="*/ 2147483647 w 952"/>
                <a:gd name="T17" fmla="*/ 2147483647 h 6093"/>
                <a:gd name="T18" fmla="*/ 2147483647 w 952"/>
                <a:gd name="T19" fmla="*/ 2147483647 h 6093"/>
                <a:gd name="T20" fmla="*/ 2147483647 w 952"/>
                <a:gd name="T21" fmla="*/ 2147483647 h 6093"/>
                <a:gd name="T22" fmla="*/ 2147483647 w 952"/>
                <a:gd name="T23" fmla="*/ 2147483647 h 6093"/>
                <a:gd name="T24" fmla="*/ 2147483647 w 952"/>
                <a:gd name="T25" fmla="*/ 2147483647 h 6093"/>
                <a:gd name="T26" fmla="*/ 2147483647 w 952"/>
                <a:gd name="T27" fmla="*/ 2147483647 h 6093"/>
                <a:gd name="T28" fmla="*/ 2147483647 w 952"/>
                <a:gd name="T29" fmla="*/ 2147483647 h 6093"/>
                <a:gd name="T30" fmla="*/ 2147483647 w 952"/>
                <a:gd name="T31" fmla="*/ 2147483647 h 6093"/>
                <a:gd name="T32" fmla="*/ 2147483647 w 952"/>
                <a:gd name="T33" fmla="*/ 2147483647 h 6093"/>
                <a:gd name="T34" fmla="*/ 2147483647 w 952"/>
                <a:gd name="T35" fmla="*/ 2147483647 h 6093"/>
                <a:gd name="T36" fmla="*/ 2147483647 w 952"/>
                <a:gd name="T37" fmla="*/ 2147483647 h 6093"/>
                <a:gd name="T38" fmla="*/ 2147483647 w 952"/>
                <a:gd name="T39" fmla="*/ 2147483647 h 6093"/>
                <a:gd name="T40" fmla="*/ 2147483647 w 952"/>
                <a:gd name="T41" fmla="*/ 2147483647 h 6093"/>
                <a:gd name="T42" fmla="*/ 2147483647 w 952"/>
                <a:gd name="T43" fmla="*/ 2147483647 h 6093"/>
                <a:gd name="T44" fmla="*/ 2147483647 w 952"/>
                <a:gd name="T45" fmla="*/ 2147483647 h 6093"/>
                <a:gd name="T46" fmla="*/ 2147483647 w 952"/>
                <a:gd name="T47" fmla="*/ 2147483647 h 6093"/>
                <a:gd name="T48" fmla="*/ 2147483647 w 952"/>
                <a:gd name="T49" fmla="*/ 2147483647 h 6093"/>
                <a:gd name="T50" fmla="*/ 2147483647 w 952"/>
                <a:gd name="T51" fmla="*/ 2147483647 h 6093"/>
                <a:gd name="T52" fmla="*/ 2147483647 w 952"/>
                <a:gd name="T53" fmla="*/ 2147483647 h 6093"/>
                <a:gd name="T54" fmla="*/ 2147483647 w 952"/>
                <a:gd name="T55" fmla="*/ 2147483647 h 6093"/>
                <a:gd name="T56" fmla="*/ 2147483647 w 952"/>
                <a:gd name="T57" fmla="*/ 2147483647 h 6093"/>
                <a:gd name="T58" fmla="*/ 2147483647 w 952"/>
                <a:gd name="T59" fmla="*/ 2147483647 h 6093"/>
                <a:gd name="T60" fmla="*/ 2147483647 w 952"/>
                <a:gd name="T61" fmla="*/ 2147483647 h 6093"/>
                <a:gd name="T62" fmla="*/ 2147483647 w 952"/>
                <a:gd name="T63" fmla="*/ 2147483647 h 6093"/>
                <a:gd name="T64" fmla="*/ 2147483647 w 952"/>
                <a:gd name="T65" fmla="*/ 2147483647 h 6093"/>
                <a:gd name="T66" fmla="*/ 2147483647 w 952"/>
                <a:gd name="T67" fmla="*/ 2147483647 h 6093"/>
                <a:gd name="T68" fmla="*/ 2147483647 w 952"/>
                <a:gd name="T69" fmla="*/ 2147483647 h 6093"/>
                <a:gd name="T70" fmla="*/ 2147483647 w 952"/>
                <a:gd name="T71" fmla="*/ 2147483647 h 6093"/>
                <a:gd name="T72" fmla="*/ 2147483647 w 952"/>
                <a:gd name="T73" fmla="*/ 2147483647 h 6093"/>
                <a:gd name="T74" fmla="*/ 2147483647 w 952"/>
                <a:gd name="T75" fmla="*/ 2147483647 h 6093"/>
                <a:gd name="T76" fmla="*/ 2147483647 w 952"/>
                <a:gd name="T77" fmla="*/ 2147483647 h 6093"/>
                <a:gd name="T78" fmla="*/ 2147483647 w 952"/>
                <a:gd name="T79" fmla="*/ 2147483647 h 6093"/>
                <a:gd name="T80" fmla="*/ 2147483647 w 952"/>
                <a:gd name="T81" fmla="*/ 2147483647 h 6093"/>
                <a:gd name="T82" fmla="*/ 2147483647 w 952"/>
                <a:gd name="T83" fmla="*/ 2147483647 h 6093"/>
                <a:gd name="T84" fmla="*/ 2147483647 w 952"/>
                <a:gd name="T85" fmla="*/ 2147483647 h 6093"/>
                <a:gd name="T86" fmla="*/ 2147483647 w 952"/>
                <a:gd name="T87" fmla="*/ 2147483647 h 6093"/>
                <a:gd name="T88" fmla="*/ 0 w 952"/>
                <a:gd name="T89" fmla="*/ 2147483647 h 6093"/>
                <a:gd name="T90" fmla="*/ 2147483647 w 952"/>
                <a:gd name="T91" fmla="*/ 2147483647 h 6093"/>
                <a:gd name="T92" fmla="*/ 2147483647 w 952"/>
                <a:gd name="T93" fmla="*/ 2147483647 h 6093"/>
                <a:gd name="T94" fmla="*/ 2147483647 w 952"/>
                <a:gd name="T95" fmla="*/ 2147483647 h 6093"/>
                <a:gd name="T96" fmla="*/ 2147483647 w 952"/>
                <a:gd name="T97" fmla="*/ 2147483647 h 6093"/>
                <a:gd name="T98" fmla="*/ 2147483647 w 952"/>
                <a:gd name="T99" fmla="*/ 2147483647 h 6093"/>
                <a:gd name="T100" fmla="*/ 0 w 952"/>
                <a:gd name="T101" fmla="*/ 2147483647 h 6093"/>
                <a:gd name="T102" fmla="*/ 2147483647 w 952"/>
                <a:gd name="T103" fmla="*/ 2147483647 h 6093"/>
                <a:gd name="T104" fmla="*/ 2147483647 w 952"/>
                <a:gd name="T105" fmla="*/ 2147483647 h 6093"/>
                <a:gd name="T106" fmla="*/ 2147483647 w 952"/>
                <a:gd name="T107" fmla="*/ 0 h 6093"/>
                <a:gd name="T108" fmla="*/ 2147483647 w 952"/>
                <a:gd name="T109" fmla="*/ 2147483647 h 6093"/>
                <a:gd name="T110" fmla="*/ 2147483647 w 952"/>
                <a:gd name="T111" fmla="*/ 2147483647 h 6093"/>
                <a:gd name="T112" fmla="*/ 2147483647 w 952"/>
                <a:gd name="T113" fmla="*/ 2147483647 h 609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52" h="6093">
                  <a:moveTo>
                    <a:pt x="187" y="0"/>
                  </a:moveTo>
                  <a:lnTo>
                    <a:pt x="765" y="0"/>
                  </a:lnTo>
                  <a:lnTo>
                    <a:pt x="765" y="7"/>
                  </a:lnTo>
                  <a:lnTo>
                    <a:pt x="187" y="7"/>
                  </a:lnTo>
                  <a:lnTo>
                    <a:pt x="187" y="0"/>
                  </a:lnTo>
                  <a:close/>
                  <a:moveTo>
                    <a:pt x="765" y="0"/>
                  </a:moveTo>
                  <a:lnTo>
                    <a:pt x="784" y="2"/>
                  </a:lnTo>
                  <a:lnTo>
                    <a:pt x="803" y="5"/>
                  </a:lnTo>
                  <a:lnTo>
                    <a:pt x="820" y="10"/>
                  </a:lnTo>
                  <a:lnTo>
                    <a:pt x="837" y="18"/>
                  </a:lnTo>
                  <a:lnTo>
                    <a:pt x="854" y="28"/>
                  </a:lnTo>
                  <a:lnTo>
                    <a:pt x="869" y="40"/>
                  </a:lnTo>
                  <a:lnTo>
                    <a:pt x="883" y="53"/>
                  </a:lnTo>
                  <a:lnTo>
                    <a:pt x="897" y="69"/>
                  </a:lnTo>
                  <a:lnTo>
                    <a:pt x="894" y="72"/>
                  </a:lnTo>
                  <a:lnTo>
                    <a:pt x="880" y="59"/>
                  </a:lnTo>
                  <a:lnTo>
                    <a:pt x="866" y="46"/>
                  </a:lnTo>
                  <a:lnTo>
                    <a:pt x="852" y="34"/>
                  </a:lnTo>
                  <a:lnTo>
                    <a:pt x="835" y="24"/>
                  </a:lnTo>
                  <a:lnTo>
                    <a:pt x="819" y="17"/>
                  </a:lnTo>
                  <a:lnTo>
                    <a:pt x="802" y="12"/>
                  </a:lnTo>
                  <a:lnTo>
                    <a:pt x="783" y="8"/>
                  </a:lnTo>
                  <a:lnTo>
                    <a:pt x="765" y="7"/>
                  </a:lnTo>
                  <a:lnTo>
                    <a:pt x="765" y="0"/>
                  </a:lnTo>
                  <a:close/>
                  <a:moveTo>
                    <a:pt x="897" y="69"/>
                  </a:moveTo>
                  <a:lnTo>
                    <a:pt x="909" y="85"/>
                  </a:lnTo>
                  <a:lnTo>
                    <a:pt x="920" y="103"/>
                  </a:lnTo>
                  <a:lnTo>
                    <a:pt x="929" y="122"/>
                  </a:lnTo>
                  <a:lnTo>
                    <a:pt x="936" y="142"/>
                  </a:lnTo>
                  <a:lnTo>
                    <a:pt x="944" y="162"/>
                  </a:lnTo>
                  <a:lnTo>
                    <a:pt x="948" y="185"/>
                  </a:lnTo>
                  <a:lnTo>
                    <a:pt x="951" y="208"/>
                  </a:lnTo>
                  <a:lnTo>
                    <a:pt x="952" y="232"/>
                  </a:lnTo>
                  <a:lnTo>
                    <a:pt x="947" y="232"/>
                  </a:lnTo>
                  <a:lnTo>
                    <a:pt x="946" y="209"/>
                  </a:lnTo>
                  <a:lnTo>
                    <a:pt x="943" y="186"/>
                  </a:lnTo>
                  <a:lnTo>
                    <a:pt x="938" y="165"/>
                  </a:lnTo>
                  <a:lnTo>
                    <a:pt x="932" y="145"/>
                  </a:lnTo>
                  <a:lnTo>
                    <a:pt x="924" y="124"/>
                  </a:lnTo>
                  <a:lnTo>
                    <a:pt x="915" y="107"/>
                  </a:lnTo>
                  <a:lnTo>
                    <a:pt x="905" y="89"/>
                  </a:lnTo>
                  <a:lnTo>
                    <a:pt x="894" y="72"/>
                  </a:lnTo>
                  <a:lnTo>
                    <a:pt x="897" y="69"/>
                  </a:lnTo>
                  <a:close/>
                  <a:moveTo>
                    <a:pt x="952" y="232"/>
                  </a:moveTo>
                  <a:lnTo>
                    <a:pt x="952" y="5863"/>
                  </a:lnTo>
                  <a:lnTo>
                    <a:pt x="947" y="5863"/>
                  </a:lnTo>
                  <a:lnTo>
                    <a:pt x="947" y="232"/>
                  </a:lnTo>
                  <a:lnTo>
                    <a:pt x="952" y="232"/>
                  </a:lnTo>
                  <a:close/>
                  <a:moveTo>
                    <a:pt x="952" y="5863"/>
                  </a:moveTo>
                  <a:lnTo>
                    <a:pt x="951" y="5886"/>
                  </a:lnTo>
                  <a:lnTo>
                    <a:pt x="948" y="5909"/>
                  </a:lnTo>
                  <a:lnTo>
                    <a:pt x="944" y="5931"/>
                  </a:lnTo>
                  <a:lnTo>
                    <a:pt x="936" y="5952"/>
                  </a:lnTo>
                  <a:lnTo>
                    <a:pt x="929" y="5972"/>
                  </a:lnTo>
                  <a:lnTo>
                    <a:pt x="920" y="5991"/>
                  </a:lnTo>
                  <a:lnTo>
                    <a:pt x="909" y="6010"/>
                  </a:lnTo>
                  <a:lnTo>
                    <a:pt x="897" y="6026"/>
                  </a:lnTo>
                  <a:lnTo>
                    <a:pt x="894" y="6021"/>
                  </a:lnTo>
                  <a:lnTo>
                    <a:pt x="905" y="6005"/>
                  </a:lnTo>
                  <a:lnTo>
                    <a:pt x="915" y="5988"/>
                  </a:lnTo>
                  <a:lnTo>
                    <a:pt x="924" y="5969"/>
                  </a:lnTo>
                  <a:lnTo>
                    <a:pt x="932" y="5949"/>
                  </a:lnTo>
                  <a:lnTo>
                    <a:pt x="938" y="5929"/>
                  </a:lnTo>
                  <a:lnTo>
                    <a:pt x="943" y="5907"/>
                  </a:lnTo>
                  <a:lnTo>
                    <a:pt x="946" y="5886"/>
                  </a:lnTo>
                  <a:lnTo>
                    <a:pt x="947" y="5863"/>
                  </a:lnTo>
                  <a:lnTo>
                    <a:pt x="952" y="5863"/>
                  </a:lnTo>
                  <a:close/>
                  <a:moveTo>
                    <a:pt x="897" y="6026"/>
                  </a:moveTo>
                  <a:lnTo>
                    <a:pt x="883" y="6040"/>
                  </a:lnTo>
                  <a:lnTo>
                    <a:pt x="869" y="6054"/>
                  </a:lnTo>
                  <a:lnTo>
                    <a:pt x="854" y="6066"/>
                  </a:lnTo>
                  <a:lnTo>
                    <a:pt x="837" y="6076"/>
                  </a:lnTo>
                  <a:lnTo>
                    <a:pt x="820" y="6083"/>
                  </a:lnTo>
                  <a:lnTo>
                    <a:pt x="803" y="6088"/>
                  </a:lnTo>
                  <a:lnTo>
                    <a:pt x="784" y="6092"/>
                  </a:lnTo>
                  <a:lnTo>
                    <a:pt x="765" y="6093"/>
                  </a:lnTo>
                  <a:lnTo>
                    <a:pt x="765" y="6087"/>
                  </a:lnTo>
                  <a:lnTo>
                    <a:pt x="783" y="6086"/>
                  </a:lnTo>
                  <a:lnTo>
                    <a:pt x="802" y="6082"/>
                  </a:lnTo>
                  <a:lnTo>
                    <a:pt x="819" y="6077"/>
                  </a:lnTo>
                  <a:lnTo>
                    <a:pt x="835" y="6069"/>
                  </a:lnTo>
                  <a:lnTo>
                    <a:pt x="852" y="6059"/>
                  </a:lnTo>
                  <a:lnTo>
                    <a:pt x="866" y="6049"/>
                  </a:lnTo>
                  <a:lnTo>
                    <a:pt x="880" y="6035"/>
                  </a:lnTo>
                  <a:lnTo>
                    <a:pt x="894" y="6021"/>
                  </a:lnTo>
                  <a:lnTo>
                    <a:pt x="897" y="6026"/>
                  </a:lnTo>
                  <a:close/>
                  <a:moveTo>
                    <a:pt x="765" y="6093"/>
                  </a:moveTo>
                  <a:lnTo>
                    <a:pt x="187" y="6093"/>
                  </a:lnTo>
                  <a:lnTo>
                    <a:pt x="187" y="6087"/>
                  </a:lnTo>
                  <a:lnTo>
                    <a:pt x="765" y="6087"/>
                  </a:lnTo>
                  <a:lnTo>
                    <a:pt x="765" y="6093"/>
                  </a:lnTo>
                  <a:close/>
                  <a:moveTo>
                    <a:pt x="187" y="6093"/>
                  </a:moveTo>
                  <a:lnTo>
                    <a:pt x="168" y="6092"/>
                  </a:lnTo>
                  <a:lnTo>
                    <a:pt x="150" y="6088"/>
                  </a:lnTo>
                  <a:lnTo>
                    <a:pt x="131" y="6083"/>
                  </a:lnTo>
                  <a:lnTo>
                    <a:pt x="115" y="6076"/>
                  </a:lnTo>
                  <a:lnTo>
                    <a:pt x="99" y="6066"/>
                  </a:lnTo>
                  <a:lnTo>
                    <a:pt x="83" y="6054"/>
                  </a:lnTo>
                  <a:lnTo>
                    <a:pt x="69" y="6040"/>
                  </a:lnTo>
                  <a:lnTo>
                    <a:pt x="56" y="6026"/>
                  </a:lnTo>
                  <a:lnTo>
                    <a:pt x="59" y="6021"/>
                  </a:lnTo>
                  <a:lnTo>
                    <a:pt x="72" y="6035"/>
                  </a:lnTo>
                  <a:lnTo>
                    <a:pt x="86" y="6049"/>
                  </a:lnTo>
                  <a:lnTo>
                    <a:pt x="101" y="6059"/>
                  </a:lnTo>
                  <a:lnTo>
                    <a:pt x="117" y="6069"/>
                  </a:lnTo>
                  <a:lnTo>
                    <a:pt x="133" y="6077"/>
                  </a:lnTo>
                  <a:lnTo>
                    <a:pt x="151" y="6082"/>
                  </a:lnTo>
                  <a:lnTo>
                    <a:pt x="168" y="6086"/>
                  </a:lnTo>
                  <a:lnTo>
                    <a:pt x="187" y="6087"/>
                  </a:lnTo>
                  <a:lnTo>
                    <a:pt x="187" y="6093"/>
                  </a:lnTo>
                  <a:close/>
                  <a:moveTo>
                    <a:pt x="56" y="6026"/>
                  </a:moveTo>
                  <a:lnTo>
                    <a:pt x="43" y="6010"/>
                  </a:lnTo>
                  <a:lnTo>
                    <a:pt x="32" y="5991"/>
                  </a:lnTo>
                  <a:lnTo>
                    <a:pt x="23" y="5972"/>
                  </a:lnTo>
                  <a:lnTo>
                    <a:pt x="15" y="5952"/>
                  </a:lnTo>
                  <a:lnTo>
                    <a:pt x="9" y="5931"/>
                  </a:lnTo>
                  <a:lnTo>
                    <a:pt x="4" y="5909"/>
                  </a:lnTo>
                  <a:lnTo>
                    <a:pt x="1" y="5886"/>
                  </a:lnTo>
                  <a:lnTo>
                    <a:pt x="0" y="5863"/>
                  </a:lnTo>
                  <a:lnTo>
                    <a:pt x="6" y="5863"/>
                  </a:lnTo>
                  <a:lnTo>
                    <a:pt x="7" y="5886"/>
                  </a:lnTo>
                  <a:lnTo>
                    <a:pt x="10" y="5907"/>
                  </a:lnTo>
                  <a:lnTo>
                    <a:pt x="14" y="5929"/>
                  </a:lnTo>
                  <a:lnTo>
                    <a:pt x="20" y="5949"/>
                  </a:lnTo>
                  <a:lnTo>
                    <a:pt x="28" y="5969"/>
                  </a:lnTo>
                  <a:lnTo>
                    <a:pt x="37" y="5988"/>
                  </a:lnTo>
                  <a:lnTo>
                    <a:pt x="47" y="6005"/>
                  </a:lnTo>
                  <a:lnTo>
                    <a:pt x="59" y="6021"/>
                  </a:lnTo>
                  <a:lnTo>
                    <a:pt x="56" y="6026"/>
                  </a:lnTo>
                  <a:close/>
                  <a:moveTo>
                    <a:pt x="0" y="5863"/>
                  </a:moveTo>
                  <a:lnTo>
                    <a:pt x="0" y="232"/>
                  </a:lnTo>
                  <a:lnTo>
                    <a:pt x="6" y="232"/>
                  </a:lnTo>
                  <a:lnTo>
                    <a:pt x="6" y="5863"/>
                  </a:lnTo>
                  <a:lnTo>
                    <a:pt x="0" y="5863"/>
                  </a:lnTo>
                  <a:close/>
                  <a:moveTo>
                    <a:pt x="0" y="232"/>
                  </a:moveTo>
                  <a:lnTo>
                    <a:pt x="1" y="208"/>
                  </a:lnTo>
                  <a:lnTo>
                    <a:pt x="4" y="185"/>
                  </a:lnTo>
                  <a:lnTo>
                    <a:pt x="9" y="162"/>
                  </a:lnTo>
                  <a:lnTo>
                    <a:pt x="15" y="142"/>
                  </a:lnTo>
                  <a:lnTo>
                    <a:pt x="23" y="122"/>
                  </a:lnTo>
                  <a:lnTo>
                    <a:pt x="32" y="103"/>
                  </a:lnTo>
                  <a:lnTo>
                    <a:pt x="43" y="85"/>
                  </a:lnTo>
                  <a:lnTo>
                    <a:pt x="56" y="69"/>
                  </a:lnTo>
                  <a:lnTo>
                    <a:pt x="59" y="72"/>
                  </a:lnTo>
                  <a:lnTo>
                    <a:pt x="47" y="89"/>
                  </a:lnTo>
                  <a:lnTo>
                    <a:pt x="37" y="107"/>
                  </a:lnTo>
                  <a:lnTo>
                    <a:pt x="28" y="124"/>
                  </a:lnTo>
                  <a:lnTo>
                    <a:pt x="20" y="145"/>
                  </a:lnTo>
                  <a:lnTo>
                    <a:pt x="14" y="165"/>
                  </a:lnTo>
                  <a:lnTo>
                    <a:pt x="10" y="186"/>
                  </a:lnTo>
                  <a:lnTo>
                    <a:pt x="7" y="209"/>
                  </a:lnTo>
                  <a:lnTo>
                    <a:pt x="6" y="232"/>
                  </a:lnTo>
                  <a:lnTo>
                    <a:pt x="0" y="232"/>
                  </a:lnTo>
                  <a:close/>
                  <a:moveTo>
                    <a:pt x="56" y="69"/>
                  </a:moveTo>
                  <a:lnTo>
                    <a:pt x="69" y="53"/>
                  </a:lnTo>
                  <a:lnTo>
                    <a:pt x="83" y="40"/>
                  </a:lnTo>
                  <a:lnTo>
                    <a:pt x="99" y="28"/>
                  </a:lnTo>
                  <a:lnTo>
                    <a:pt x="115" y="18"/>
                  </a:lnTo>
                  <a:lnTo>
                    <a:pt x="131" y="10"/>
                  </a:lnTo>
                  <a:lnTo>
                    <a:pt x="150" y="5"/>
                  </a:lnTo>
                  <a:lnTo>
                    <a:pt x="168" y="2"/>
                  </a:lnTo>
                  <a:lnTo>
                    <a:pt x="187" y="0"/>
                  </a:lnTo>
                  <a:lnTo>
                    <a:pt x="187" y="7"/>
                  </a:lnTo>
                  <a:lnTo>
                    <a:pt x="168" y="8"/>
                  </a:lnTo>
                  <a:lnTo>
                    <a:pt x="151" y="12"/>
                  </a:lnTo>
                  <a:lnTo>
                    <a:pt x="133" y="17"/>
                  </a:lnTo>
                  <a:lnTo>
                    <a:pt x="117" y="24"/>
                  </a:lnTo>
                  <a:lnTo>
                    <a:pt x="101" y="34"/>
                  </a:lnTo>
                  <a:lnTo>
                    <a:pt x="86" y="46"/>
                  </a:lnTo>
                  <a:lnTo>
                    <a:pt x="72" y="59"/>
                  </a:lnTo>
                  <a:lnTo>
                    <a:pt x="59" y="72"/>
                  </a:lnTo>
                  <a:lnTo>
                    <a:pt x="56" y="69"/>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8" name="Freeform 127"/>
            <p:cNvSpPr>
              <a:spLocks/>
            </p:cNvSpPr>
            <p:nvPr/>
          </p:nvSpPr>
          <p:spPr bwMode="auto">
            <a:xfrm>
              <a:off x="6858000" y="2490788"/>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2"/>
                  </a:lnTo>
                  <a:lnTo>
                    <a:pt x="260" y="3"/>
                  </a:lnTo>
                  <a:lnTo>
                    <a:pt x="272" y="4"/>
                  </a:lnTo>
                  <a:lnTo>
                    <a:pt x="284" y="7"/>
                  </a:lnTo>
                  <a:lnTo>
                    <a:pt x="295" y="10"/>
                  </a:lnTo>
                  <a:lnTo>
                    <a:pt x="306" y="14"/>
                  </a:lnTo>
                  <a:lnTo>
                    <a:pt x="317" y="18"/>
                  </a:lnTo>
                  <a:lnTo>
                    <a:pt x="328" y="24"/>
                  </a:lnTo>
                  <a:lnTo>
                    <a:pt x="339" y="29"/>
                  </a:lnTo>
                  <a:lnTo>
                    <a:pt x="349" y="36"/>
                  </a:lnTo>
                  <a:lnTo>
                    <a:pt x="358" y="43"/>
                  </a:lnTo>
                  <a:lnTo>
                    <a:pt x="368" y="51"/>
                  </a:lnTo>
                  <a:lnTo>
                    <a:pt x="378" y="59"/>
                  </a:lnTo>
                  <a:lnTo>
                    <a:pt x="387" y="67"/>
                  </a:lnTo>
                  <a:lnTo>
                    <a:pt x="395" y="76"/>
                  </a:lnTo>
                  <a:lnTo>
                    <a:pt x="403" y="86"/>
                  </a:lnTo>
                  <a:lnTo>
                    <a:pt x="411" y="97"/>
                  </a:lnTo>
                  <a:lnTo>
                    <a:pt x="418" y="108"/>
                  </a:lnTo>
                  <a:lnTo>
                    <a:pt x="426" y="118"/>
                  </a:lnTo>
                  <a:lnTo>
                    <a:pt x="432" y="129"/>
                  </a:lnTo>
                  <a:lnTo>
                    <a:pt x="438" y="142"/>
                  </a:lnTo>
                  <a:lnTo>
                    <a:pt x="444" y="154"/>
                  </a:lnTo>
                  <a:lnTo>
                    <a:pt x="449" y="166"/>
                  </a:lnTo>
                  <a:lnTo>
                    <a:pt x="454" y="180"/>
                  </a:lnTo>
                  <a:lnTo>
                    <a:pt x="458" y="193"/>
                  </a:lnTo>
                  <a:lnTo>
                    <a:pt x="461" y="207"/>
                  </a:lnTo>
                  <a:lnTo>
                    <a:pt x="466" y="221"/>
                  </a:lnTo>
                  <a:lnTo>
                    <a:pt x="468" y="235"/>
                  </a:lnTo>
                  <a:lnTo>
                    <a:pt x="470" y="250"/>
                  </a:lnTo>
                  <a:lnTo>
                    <a:pt x="472" y="264"/>
                  </a:lnTo>
                  <a:lnTo>
                    <a:pt x="472" y="279"/>
                  </a:lnTo>
                  <a:lnTo>
                    <a:pt x="473" y="294"/>
                  </a:lnTo>
                  <a:lnTo>
                    <a:pt x="472" y="309"/>
                  </a:lnTo>
                  <a:lnTo>
                    <a:pt x="472" y="323"/>
                  </a:lnTo>
                  <a:lnTo>
                    <a:pt x="470" y="338"/>
                  </a:lnTo>
                  <a:lnTo>
                    <a:pt x="468" y="352"/>
                  </a:lnTo>
                  <a:lnTo>
                    <a:pt x="466" y="367"/>
                  </a:lnTo>
                  <a:lnTo>
                    <a:pt x="461" y="381"/>
                  </a:lnTo>
                  <a:lnTo>
                    <a:pt x="458" y="394"/>
                  </a:lnTo>
                  <a:lnTo>
                    <a:pt x="454" y="408"/>
                  </a:lnTo>
                  <a:lnTo>
                    <a:pt x="449" y="421"/>
                  </a:lnTo>
                  <a:lnTo>
                    <a:pt x="444" y="433"/>
                  </a:lnTo>
                  <a:lnTo>
                    <a:pt x="438" y="446"/>
                  </a:lnTo>
                  <a:lnTo>
                    <a:pt x="432" y="457"/>
                  </a:lnTo>
                  <a:lnTo>
                    <a:pt x="426" y="469"/>
                  </a:lnTo>
                  <a:lnTo>
                    <a:pt x="418" y="480"/>
                  </a:lnTo>
                  <a:lnTo>
                    <a:pt x="411" y="490"/>
                  </a:lnTo>
                  <a:lnTo>
                    <a:pt x="403" y="500"/>
                  </a:lnTo>
                  <a:lnTo>
                    <a:pt x="395" y="511"/>
                  </a:lnTo>
                  <a:lnTo>
                    <a:pt x="387" y="519"/>
                  </a:lnTo>
                  <a:lnTo>
                    <a:pt x="378" y="528"/>
                  </a:lnTo>
                  <a:lnTo>
                    <a:pt x="368" y="537"/>
                  </a:lnTo>
                  <a:lnTo>
                    <a:pt x="358" y="545"/>
                  </a:lnTo>
                  <a:lnTo>
                    <a:pt x="349" y="551"/>
                  </a:lnTo>
                  <a:lnTo>
                    <a:pt x="339" y="557"/>
                  </a:lnTo>
                  <a:lnTo>
                    <a:pt x="328" y="564"/>
                  </a:lnTo>
                  <a:lnTo>
                    <a:pt x="317" y="569"/>
                  </a:lnTo>
                  <a:lnTo>
                    <a:pt x="306" y="574"/>
                  </a:lnTo>
                  <a:lnTo>
                    <a:pt x="295" y="578"/>
                  </a:lnTo>
                  <a:lnTo>
                    <a:pt x="284" y="580"/>
                  </a:lnTo>
                  <a:lnTo>
                    <a:pt x="272" y="584"/>
                  </a:lnTo>
                  <a:lnTo>
                    <a:pt x="260" y="585"/>
                  </a:lnTo>
                  <a:lnTo>
                    <a:pt x="248" y="586"/>
                  </a:lnTo>
                  <a:lnTo>
                    <a:pt x="236" y="586"/>
                  </a:lnTo>
                  <a:lnTo>
                    <a:pt x="223" y="586"/>
                  </a:lnTo>
                  <a:lnTo>
                    <a:pt x="212" y="585"/>
                  </a:lnTo>
                  <a:lnTo>
                    <a:pt x="200" y="584"/>
                  </a:lnTo>
                  <a:lnTo>
                    <a:pt x="189" y="580"/>
                  </a:lnTo>
                  <a:lnTo>
                    <a:pt x="177" y="578"/>
                  </a:lnTo>
                  <a:lnTo>
                    <a:pt x="166" y="574"/>
                  </a:lnTo>
                  <a:lnTo>
                    <a:pt x="155" y="569"/>
                  </a:lnTo>
                  <a:lnTo>
                    <a:pt x="144" y="564"/>
                  </a:lnTo>
                  <a:lnTo>
                    <a:pt x="133" y="557"/>
                  </a:lnTo>
                  <a:lnTo>
                    <a:pt x="123" y="551"/>
                  </a:lnTo>
                  <a:lnTo>
                    <a:pt x="113" y="545"/>
                  </a:lnTo>
                  <a:lnTo>
                    <a:pt x="104" y="537"/>
                  </a:lnTo>
                  <a:lnTo>
                    <a:pt x="95" y="528"/>
                  </a:lnTo>
                  <a:lnTo>
                    <a:pt x="85" y="519"/>
                  </a:lnTo>
                  <a:lnTo>
                    <a:pt x="77" y="511"/>
                  </a:lnTo>
                  <a:lnTo>
                    <a:pt x="69" y="500"/>
                  </a:lnTo>
                  <a:lnTo>
                    <a:pt x="61" y="490"/>
                  </a:lnTo>
                  <a:lnTo>
                    <a:pt x="54" y="480"/>
                  </a:lnTo>
                  <a:lnTo>
                    <a:pt x="47" y="469"/>
                  </a:lnTo>
                  <a:lnTo>
                    <a:pt x="39" y="457"/>
                  </a:lnTo>
                  <a:lnTo>
                    <a:pt x="33" y="446"/>
                  </a:lnTo>
                  <a:lnTo>
                    <a:pt x="28" y="433"/>
                  </a:lnTo>
                  <a:lnTo>
                    <a:pt x="23" y="421"/>
                  </a:lnTo>
                  <a:lnTo>
                    <a:pt x="18" y="408"/>
                  </a:lnTo>
                  <a:lnTo>
                    <a:pt x="14" y="394"/>
                  </a:lnTo>
                  <a:lnTo>
                    <a:pt x="10" y="381"/>
                  </a:lnTo>
                  <a:lnTo>
                    <a:pt x="7" y="367"/>
                  </a:lnTo>
                  <a:lnTo>
                    <a:pt x="5" y="352"/>
                  </a:lnTo>
                  <a:lnTo>
                    <a:pt x="3" y="338"/>
                  </a:lnTo>
                  <a:lnTo>
                    <a:pt x="1" y="323"/>
                  </a:lnTo>
                  <a:lnTo>
                    <a:pt x="0" y="309"/>
                  </a:lnTo>
                  <a:lnTo>
                    <a:pt x="0" y="294"/>
                  </a:lnTo>
                  <a:lnTo>
                    <a:pt x="0" y="279"/>
                  </a:lnTo>
                  <a:lnTo>
                    <a:pt x="1" y="264"/>
                  </a:lnTo>
                  <a:lnTo>
                    <a:pt x="3" y="250"/>
                  </a:lnTo>
                  <a:lnTo>
                    <a:pt x="5" y="235"/>
                  </a:lnTo>
                  <a:lnTo>
                    <a:pt x="7" y="221"/>
                  </a:lnTo>
                  <a:lnTo>
                    <a:pt x="10" y="207"/>
                  </a:lnTo>
                  <a:lnTo>
                    <a:pt x="14" y="193"/>
                  </a:lnTo>
                  <a:lnTo>
                    <a:pt x="18" y="180"/>
                  </a:lnTo>
                  <a:lnTo>
                    <a:pt x="23" y="166"/>
                  </a:lnTo>
                  <a:lnTo>
                    <a:pt x="28" y="154"/>
                  </a:lnTo>
                  <a:lnTo>
                    <a:pt x="33" y="142"/>
                  </a:lnTo>
                  <a:lnTo>
                    <a:pt x="39" y="129"/>
                  </a:lnTo>
                  <a:lnTo>
                    <a:pt x="47" y="118"/>
                  </a:lnTo>
                  <a:lnTo>
                    <a:pt x="54" y="108"/>
                  </a:lnTo>
                  <a:lnTo>
                    <a:pt x="61" y="97"/>
                  </a:lnTo>
                  <a:lnTo>
                    <a:pt x="69" y="86"/>
                  </a:lnTo>
                  <a:lnTo>
                    <a:pt x="77" y="76"/>
                  </a:lnTo>
                  <a:lnTo>
                    <a:pt x="85" y="67"/>
                  </a:lnTo>
                  <a:lnTo>
                    <a:pt x="95" y="59"/>
                  </a:lnTo>
                  <a:lnTo>
                    <a:pt x="104" y="51"/>
                  </a:lnTo>
                  <a:lnTo>
                    <a:pt x="113" y="43"/>
                  </a:lnTo>
                  <a:lnTo>
                    <a:pt x="123" y="36"/>
                  </a:lnTo>
                  <a:lnTo>
                    <a:pt x="133" y="29"/>
                  </a:lnTo>
                  <a:lnTo>
                    <a:pt x="144" y="24"/>
                  </a:lnTo>
                  <a:lnTo>
                    <a:pt x="155" y="18"/>
                  </a:lnTo>
                  <a:lnTo>
                    <a:pt x="166" y="14"/>
                  </a:lnTo>
                  <a:lnTo>
                    <a:pt x="177" y="10"/>
                  </a:lnTo>
                  <a:lnTo>
                    <a:pt x="189" y="7"/>
                  </a:lnTo>
                  <a:lnTo>
                    <a:pt x="200" y="4"/>
                  </a:lnTo>
                  <a:lnTo>
                    <a:pt x="212" y="3"/>
                  </a:lnTo>
                  <a:lnTo>
                    <a:pt x="223" y="2"/>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9" name="Freeform 128"/>
            <p:cNvSpPr>
              <a:spLocks noEditPoints="1"/>
            </p:cNvSpPr>
            <p:nvPr/>
          </p:nvSpPr>
          <p:spPr bwMode="auto">
            <a:xfrm>
              <a:off x="6854825" y="2489200"/>
              <a:ext cx="254000" cy="196850"/>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0"/>
                  </a:lnTo>
                  <a:lnTo>
                    <a:pt x="264" y="1"/>
                  </a:lnTo>
                  <a:lnTo>
                    <a:pt x="276" y="2"/>
                  </a:lnTo>
                  <a:lnTo>
                    <a:pt x="289" y="6"/>
                  </a:lnTo>
                  <a:lnTo>
                    <a:pt x="300" y="9"/>
                  </a:lnTo>
                  <a:lnTo>
                    <a:pt x="311" y="12"/>
                  </a:lnTo>
                  <a:lnTo>
                    <a:pt x="322" y="18"/>
                  </a:lnTo>
                  <a:lnTo>
                    <a:pt x="333" y="23"/>
                  </a:lnTo>
                  <a:lnTo>
                    <a:pt x="344" y="29"/>
                  </a:lnTo>
                  <a:lnTo>
                    <a:pt x="354" y="35"/>
                  </a:lnTo>
                  <a:lnTo>
                    <a:pt x="364" y="43"/>
                  </a:lnTo>
                  <a:lnTo>
                    <a:pt x="373" y="50"/>
                  </a:lnTo>
                  <a:lnTo>
                    <a:pt x="383" y="58"/>
                  </a:lnTo>
                  <a:lnTo>
                    <a:pt x="392" y="67"/>
                  </a:lnTo>
                  <a:lnTo>
                    <a:pt x="401" y="77"/>
                  </a:lnTo>
                  <a:lnTo>
                    <a:pt x="409" y="86"/>
                  </a:lnTo>
                  <a:lnTo>
                    <a:pt x="405" y="91"/>
                  </a:lnTo>
                  <a:lnTo>
                    <a:pt x="397" y="81"/>
                  </a:lnTo>
                  <a:lnTo>
                    <a:pt x="389" y="72"/>
                  </a:lnTo>
                  <a:lnTo>
                    <a:pt x="380" y="63"/>
                  </a:lnTo>
                  <a:lnTo>
                    <a:pt x="370" y="56"/>
                  </a:lnTo>
                  <a:lnTo>
                    <a:pt x="361" y="48"/>
                  </a:lnTo>
                  <a:lnTo>
                    <a:pt x="351" y="42"/>
                  </a:lnTo>
                  <a:lnTo>
                    <a:pt x="342" y="35"/>
                  </a:lnTo>
                  <a:lnTo>
                    <a:pt x="331" y="29"/>
                  </a:lnTo>
                  <a:lnTo>
                    <a:pt x="320" y="24"/>
                  </a:lnTo>
                  <a:lnTo>
                    <a:pt x="309" y="19"/>
                  </a:lnTo>
                  <a:lnTo>
                    <a:pt x="299" y="15"/>
                  </a:lnTo>
                  <a:lnTo>
                    <a:pt x="287" y="12"/>
                  </a:lnTo>
                  <a:lnTo>
                    <a:pt x="275" y="10"/>
                  </a:lnTo>
                  <a:lnTo>
                    <a:pt x="264" y="7"/>
                  </a:lnTo>
                  <a:lnTo>
                    <a:pt x="252" y="6"/>
                  </a:lnTo>
                  <a:lnTo>
                    <a:pt x="240" y="6"/>
                  </a:lnTo>
                  <a:lnTo>
                    <a:pt x="240" y="0"/>
                  </a:lnTo>
                  <a:close/>
                  <a:moveTo>
                    <a:pt x="409" y="86"/>
                  </a:moveTo>
                  <a:lnTo>
                    <a:pt x="417" y="96"/>
                  </a:lnTo>
                  <a:lnTo>
                    <a:pt x="425" y="107"/>
                  </a:lnTo>
                  <a:lnTo>
                    <a:pt x="432" y="119"/>
                  </a:lnTo>
                  <a:lnTo>
                    <a:pt x="438" y="130"/>
                  </a:lnTo>
                  <a:lnTo>
                    <a:pt x="445" y="142"/>
                  </a:lnTo>
                  <a:lnTo>
                    <a:pt x="450" y="154"/>
                  </a:lnTo>
                  <a:lnTo>
                    <a:pt x="455" y="167"/>
                  </a:lnTo>
                  <a:lnTo>
                    <a:pt x="460" y="181"/>
                  </a:lnTo>
                  <a:lnTo>
                    <a:pt x="464" y="194"/>
                  </a:lnTo>
                  <a:lnTo>
                    <a:pt x="468" y="207"/>
                  </a:lnTo>
                  <a:lnTo>
                    <a:pt x="472" y="221"/>
                  </a:lnTo>
                  <a:lnTo>
                    <a:pt x="475" y="237"/>
                  </a:lnTo>
                  <a:lnTo>
                    <a:pt x="477" y="250"/>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3"/>
                  </a:lnTo>
                  <a:lnTo>
                    <a:pt x="451" y="171"/>
                  </a:lnTo>
                  <a:lnTo>
                    <a:pt x="446" y="158"/>
                  </a:lnTo>
                  <a:lnTo>
                    <a:pt x="440" y="145"/>
                  </a:lnTo>
                  <a:lnTo>
                    <a:pt x="434" y="134"/>
                  </a:lnTo>
                  <a:lnTo>
                    <a:pt x="428" y="123"/>
                  </a:lnTo>
                  <a:lnTo>
                    <a:pt x="420" y="111"/>
                  </a:lnTo>
                  <a:lnTo>
                    <a:pt x="413" y="101"/>
                  </a:lnTo>
                  <a:lnTo>
                    <a:pt x="405" y="91"/>
                  </a:lnTo>
                  <a:lnTo>
                    <a:pt x="409" y="86"/>
                  </a:lnTo>
                  <a:close/>
                  <a:moveTo>
                    <a:pt x="479" y="296"/>
                  </a:moveTo>
                  <a:lnTo>
                    <a:pt x="479" y="311"/>
                  </a:lnTo>
                  <a:lnTo>
                    <a:pt x="478" y="326"/>
                  </a:lnTo>
                  <a:lnTo>
                    <a:pt x="477" y="340"/>
                  </a:lnTo>
                  <a:lnTo>
                    <a:pt x="475" y="356"/>
                  </a:lnTo>
                  <a:lnTo>
                    <a:pt x="472" y="369"/>
                  </a:lnTo>
                  <a:lnTo>
                    <a:pt x="468" y="383"/>
                  </a:lnTo>
                  <a:lnTo>
                    <a:pt x="464" y="397"/>
                  </a:lnTo>
                  <a:lnTo>
                    <a:pt x="460" y="411"/>
                  </a:lnTo>
                  <a:lnTo>
                    <a:pt x="455" y="424"/>
                  </a:lnTo>
                  <a:lnTo>
                    <a:pt x="450" y="437"/>
                  </a:lnTo>
                  <a:lnTo>
                    <a:pt x="445" y="449"/>
                  </a:lnTo>
                  <a:lnTo>
                    <a:pt x="438" y="462"/>
                  </a:lnTo>
                  <a:lnTo>
                    <a:pt x="432" y="473"/>
                  </a:lnTo>
                  <a:lnTo>
                    <a:pt x="425" y="485"/>
                  </a:lnTo>
                  <a:lnTo>
                    <a:pt x="417" y="495"/>
                  </a:lnTo>
                  <a:lnTo>
                    <a:pt x="409" y="505"/>
                  </a:lnTo>
                  <a:lnTo>
                    <a:pt x="405" y="501"/>
                  </a:lnTo>
                  <a:lnTo>
                    <a:pt x="413" y="491"/>
                  </a:lnTo>
                  <a:lnTo>
                    <a:pt x="420" y="480"/>
                  </a:lnTo>
                  <a:lnTo>
                    <a:pt x="428" y="469"/>
                  </a:lnTo>
                  <a:lnTo>
                    <a:pt x="434" y="458"/>
                  </a:lnTo>
                  <a:lnTo>
                    <a:pt x="440" y="445"/>
                  </a:lnTo>
                  <a:lnTo>
                    <a:pt x="446" y="434"/>
                  </a:lnTo>
                  <a:lnTo>
                    <a:pt x="451" y="421"/>
                  </a:lnTo>
                  <a:lnTo>
                    <a:pt x="455" y="409"/>
                  </a:lnTo>
                  <a:lnTo>
                    <a:pt x="459" y="395"/>
                  </a:lnTo>
                  <a:lnTo>
                    <a:pt x="463" y="382"/>
                  </a:lnTo>
                  <a:lnTo>
                    <a:pt x="466" y="368"/>
                  </a:lnTo>
                  <a:lnTo>
                    <a:pt x="470" y="354"/>
                  </a:lnTo>
                  <a:lnTo>
                    <a:pt x="472" y="340"/>
                  </a:lnTo>
                  <a:lnTo>
                    <a:pt x="473" y="325"/>
                  </a:lnTo>
                  <a:lnTo>
                    <a:pt x="474" y="311"/>
                  </a:lnTo>
                  <a:lnTo>
                    <a:pt x="474" y="296"/>
                  </a:lnTo>
                  <a:lnTo>
                    <a:pt x="479" y="296"/>
                  </a:lnTo>
                  <a:close/>
                  <a:moveTo>
                    <a:pt x="409" y="505"/>
                  </a:moveTo>
                  <a:lnTo>
                    <a:pt x="401" y="515"/>
                  </a:lnTo>
                  <a:lnTo>
                    <a:pt x="392" y="524"/>
                  </a:lnTo>
                  <a:lnTo>
                    <a:pt x="383" y="533"/>
                  </a:lnTo>
                  <a:lnTo>
                    <a:pt x="373" y="542"/>
                  </a:lnTo>
                  <a:lnTo>
                    <a:pt x="364" y="549"/>
                  </a:lnTo>
                  <a:lnTo>
                    <a:pt x="354" y="557"/>
                  </a:lnTo>
                  <a:lnTo>
                    <a:pt x="344" y="563"/>
                  </a:lnTo>
                  <a:lnTo>
                    <a:pt x="333" y="568"/>
                  </a:lnTo>
                  <a:lnTo>
                    <a:pt x="322" y="575"/>
                  </a:lnTo>
                  <a:lnTo>
                    <a:pt x="311" y="578"/>
                  </a:lnTo>
                  <a:lnTo>
                    <a:pt x="300" y="582"/>
                  </a:lnTo>
                  <a:lnTo>
                    <a:pt x="289" y="586"/>
                  </a:lnTo>
                  <a:lnTo>
                    <a:pt x="276" y="588"/>
                  </a:lnTo>
                  <a:lnTo>
                    <a:pt x="264" y="591"/>
                  </a:lnTo>
                  <a:lnTo>
                    <a:pt x="252" y="591"/>
                  </a:lnTo>
                  <a:lnTo>
                    <a:pt x="240" y="592"/>
                  </a:lnTo>
                  <a:lnTo>
                    <a:pt x="240" y="586"/>
                  </a:lnTo>
                  <a:lnTo>
                    <a:pt x="252" y="585"/>
                  </a:lnTo>
                  <a:lnTo>
                    <a:pt x="264" y="583"/>
                  </a:lnTo>
                  <a:lnTo>
                    <a:pt x="275" y="582"/>
                  </a:lnTo>
                  <a:lnTo>
                    <a:pt x="287" y="580"/>
                  </a:lnTo>
                  <a:lnTo>
                    <a:pt x="299" y="576"/>
                  </a:lnTo>
                  <a:lnTo>
                    <a:pt x="309" y="572"/>
                  </a:lnTo>
                  <a:lnTo>
                    <a:pt x="320" y="568"/>
                  </a:lnTo>
                  <a:lnTo>
                    <a:pt x="331" y="563"/>
                  </a:lnTo>
                  <a:lnTo>
                    <a:pt x="342" y="557"/>
                  </a:lnTo>
                  <a:lnTo>
                    <a:pt x="351" y="551"/>
                  </a:lnTo>
                  <a:lnTo>
                    <a:pt x="361" y="543"/>
                  </a:lnTo>
                  <a:lnTo>
                    <a:pt x="370" y="537"/>
                  </a:lnTo>
                  <a:lnTo>
                    <a:pt x="380" y="528"/>
                  </a:lnTo>
                  <a:lnTo>
                    <a:pt x="389" y="519"/>
                  </a:lnTo>
                  <a:lnTo>
                    <a:pt x="397" y="510"/>
                  </a:lnTo>
                  <a:lnTo>
                    <a:pt x="405" y="501"/>
                  </a:lnTo>
                  <a:lnTo>
                    <a:pt x="409" y="505"/>
                  </a:lnTo>
                  <a:close/>
                  <a:moveTo>
                    <a:pt x="240" y="592"/>
                  </a:moveTo>
                  <a:lnTo>
                    <a:pt x="227" y="591"/>
                  </a:lnTo>
                  <a:lnTo>
                    <a:pt x="215" y="591"/>
                  </a:lnTo>
                  <a:lnTo>
                    <a:pt x="204" y="588"/>
                  </a:lnTo>
                  <a:lnTo>
                    <a:pt x="192" y="586"/>
                  </a:lnTo>
                  <a:lnTo>
                    <a:pt x="180" y="582"/>
                  </a:lnTo>
                  <a:lnTo>
                    <a:pt x="169" y="578"/>
                  </a:lnTo>
                  <a:lnTo>
                    <a:pt x="158" y="575"/>
                  </a:lnTo>
                  <a:lnTo>
                    <a:pt x="147" y="568"/>
                  </a:lnTo>
                  <a:lnTo>
                    <a:pt x="136" y="563"/>
                  </a:lnTo>
                  <a:lnTo>
                    <a:pt x="126" y="557"/>
                  </a:lnTo>
                  <a:lnTo>
                    <a:pt x="116" y="549"/>
                  </a:lnTo>
                  <a:lnTo>
                    <a:pt x="107" y="542"/>
                  </a:lnTo>
                  <a:lnTo>
                    <a:pt x="97" y="533"/>
                  </a:lnTo>
                  <a:lnTo>
                    <a:pt x="88" y="524"/>
                  </a:lnTo>
                  <a:lnTo>
                    <a:pt x="79" y="515"/>
                  </a:lnTo>
                  <a:lnTo>
                    <a:pt x="71" y="505"/>
                  </a:lnTo>
                  <a:lnTo>
                    <a:pt x="75" y="501"/>
                  </a:lnTo>
                  <a:lnTo>
                    <a:pt x="83" y="510"/>
                  </a:lnTo>
                  <a:lnTo>
                    <a:pt x="91" y="519"/>
                  </a:lnTo>
                  <a:lnTo>
                    <a:pt x="100" y="528"/>
                  </a:lnTo>
                  <a:lnTo>
                    <a:pt x="109" y="537"/>
                  </a:lnTo>
                  <a:lnTo>
                    <a:pt x="119" y="543"/>
                  </a:lnTo>
                  <a:lnTo>
                    <a:pt x="128" y="551"/>
                  </a:lnTo>
                  <a:lnTo>
                    <a:pt x="138" y="557"/>
                  </a:lnTo>
                  <a:lnTo>
                    <a:pt x="149" y="563"/>
                  </a:lnTo>
                  <a:lnTo>
                    <a:pt x="160" y="568"/>
                  </a:lnTo>
                  <a:lnTo>
                    <a:pt x="170" y="572"/>
                  </a:lnTo>
                  <a:lnTo>
                    <a:pt x="181" y="576"/>
                  </a:lnTo>
                  <a:lnTo>
                    <a:pt x="193" y="580"/>
                  </a:lnTo>
                  <a:lnTo>
                    <a:pt x="205" y="582"/>
                  </a:lnTo>
                  <a:lnTo>
                    <a:pt x="216" y="583"/>
                  </a:lnTo>
                  <a:lnTo>
                    <a:pt x="228" y="585"/>
                  </a:lnTo>
                  <a:lnTo>
                    <a:pt x="240" y="586"/>
                  </a:lnTo>
                  <a:lnTo>
                    <a:pt x="240" y="592"/>
                  </a:lnTo>
                  <a:close/>
                  <a:moveTo>
                    <a:pt x="71" y="505"/>
                  </a:moveTo>
                  <a:lnTo>
                    <a:pt x="63" y="495"/>
                  </a:lnTo>
                  <a:lnTo>
                    <a:pt x="56" y="485"/>
                  </a:lnTo>
                  <a:lnTo>
                    <a:pt x="48" y="473"/>
                  </a:lnTo>
                  <a:lnTo>
                    <a:pt x="41" y="462"/>
                  </a:lnTo>
                  <a:lnTo>
                    <a:pt x="35" y="449"/>
                  </a:lnTo>
                  <a:lnTo>
                    <a:pt x="30" y="437"/>
                  </a:lnTo>
                  <a:lnTo>
                    <a:pt x="24" y="424"/>
                  </a:lnTo>
                  <a:lnTo>
                    <a:pt x="20" y="411"/>
                  </a:lnTo>
                  <a:lnTo>
                    <a:pt x="16" y="397"/>
                  </a:lnTo>
                  <a:lnTo>
                    <a:pt x="12" y="383"/>
                  </a:lnTo>
                  <a:lnTo>
                    <a:pt x="9" y="369"/>
                  </a:lnTo>
                  <a:lnTo>
                    <a:pt x="6" y="356"/>
                  </a:lnTo>
                  <a:lnTo>
                    <a:pt x="4" y="340"/>
                  </a:lnTo>
                  <a:lnTo>
                    <a:pt x="3" y="326"/>
                  </a:lnTo>
                  <a:lnTo>
                    <a:pt x="1" y="311"/>
                  </a:lnTo>
                  <a:lnTo>
                    <a:pt x="0" y="296"/>
                  </a:lnTo>
                  <a:lnTo>
                    <a:pt x="7" y="296"/>
                  </a:lnTo>
                  <a:lnTo>
                    <a:pt x="7" y="311"/>
                  </a:lnTo>
                  <a:lnTo>
                    <a:pt x="8" y="325"/>
                  </a:lnTo>
                  <a:lnTo>
                    <a:pt x="9" y="340"/>
                  </a:lnTo>
                  <a:lnTo>
                    <a:pt x="11" y="354"/>
                  </a:lnTo>
                  <a:lnTo>
                    <a:pt x="14" y="368"/>
                  </a:lnTo>
                  <a:lnTo>
                    <a:pt x="17" y="382"/>
                  </a:lnTo>
                  <a:lnTo>
                    <a:pt x="20" y="395"/>
                  </a:lnTo>
                  <a:lnTo>
                    <a:pt x="25" y="409"/>
                  </a:lnTo>
                  <a:lnTo>
                    <a:pt x="29" y="421"/>
                  </a:lnTo>
                  <a:lnTo>
                    <a:pt x="34" y="434"/>
                  </a:lnTo>
                  <a:lnTo>
                    <a:pt x="40" y="445"/>
                  </a:lnTo>
                  <a:lnTo>
                    <a:pt x="46" y="458"/>
                  </a:lnTo>
                  <a:lnTo>
                    <a:pt x="53" y="469"/>
                  </a:lnTo>
                  <a:lnTo>
                    <a:pt x="60" y="480"/>
                  </a:lnTo>
                  <a:lnTo>
                    <a:pt x="67" y="491"/>
                  </a:lnTo>
                  <a:lnTo>
                    <a:pt x="75" y="501"/>
                  </a:lnTo>
                  <a:lnTo>
                    <a:pt x="71" y="505"/>
                  </a:lnTo>
                  <a:close/>
                  <a:moveTo>
                    <a:pt x="0" y="296"/>
                  </a:moveTo>
                  <a:lnTo>
                    <a:pt x="1" y="281"/>
                  </a:lnTo>
                  <a:lnTo>
                    <a:pt x="3" y="266"/>
                  </a:lnTo>
                  <a:lnTo>
                    <a:pt x="4" y="250"/>
                  </a:lnTo>
                  <a:lnTo>
                    <a:pt x="6" y="237"/>
                  </a:lnTo>
                  <a:lnTo>
                    <a:pt x="9" y="221"/>
                  </a:lnTo>
                  <a:lnTo>
                    <a:pt x="12" y="207"/>
                  </a:lnTo>
                  <a:lnTo>
                    <a:pt x="16" y="194"/>
                  </a:lnTo>
                  <a:lnTo>
                    <a:pt x="20" y="181"/>
                  </a:lnTo>
                  <a:lnTo>
                    <a:pt x="24" y="167"/>
                  </a:lnTo>
                  <a:lnTo>
                    <a:pt x="30" y="154"/>
                  </a:lnTo>
                  <a:lnTo>
                    <a:pt x="35" y="142"/>
                  </a:lnTo>
                  <a:lnTo>
                    <a:pt x="41" y="130"/>
                  </a:lnTo>
                  <a:lnTo>
                    <a:pt x="48" y="119"/>
                  </a:lnTo>
                  <a:lnTo>
                    <a:pt x="56" y="107"/>
                  </a:lnTo>
                  <a:lnTo>
                    <a:pt x="63" y="96"/>
                  </a:lnTo>
                  <a:lnTo>
                    <a:pt x="71" y="86"/>
                  </a:lnTo>
                  <a:lnTo>
                    <a:pt x="75" y="91"/>
                  </a:lnTo>
                  <a:lnTo>
                    <a:pt x="67" y="101"/>
                  </a:lnTo>
                  <a:lnTo>
                    <a:pt x="60" y="111"/>
                  </a:lnTo>
                  <a:lnTo>
                    <a:pt x="53" y="123"/>
                  </a:lnTo>
                  <a:lnTo>
                    <a:pt x="46" y="134"/>
                  </a:lnTo>
                  <a:lnTo>
                    <a:pt x="40" y="145"/>
                  </a:lnTo>
                  <a:lnTo>
                    <a:pt x="34" y="158"/>
                  </a:lnTo>
                  <a:lnTo>
                    <a:pt x="29" y="171"/>
                  </a:lnTo>
                  <a:lnTo>
                    <a:pt x="25" y="183"/>
                  </a:lnTo>
                  <a:lnTo>
                    <a:pt x="20" y="196"/>
                  </a:lnTo>
                  <a:lnTo>
                    <a:pt x="17" y="210"/>
                  </a:lnTo>
                  <a:lnTo>
                    <a:pt x="14" y="224"/>
                  </a:lnTo>
                  <a:lnTo>
                    <a:pt x="11" y="238"/>
                  </a:lnTo>
                  <a:lnTo>
                    <a:pt x="9" y="252"/>
                  </a:lnTo>
                  <a:lnTo>
                    <a:pt x="8" y="266"/>
                  </a:lnTo>
                  <a:lnTo>
                    <a:pt x="7" y="281"/>
                  </a:lnTo>
                  <a:lnTo>
                    <a:pt x="7" y="296"/>
                  </a:lnTo>
                  <a:lnTo>
                    <a:pt x="0" y="296"/>
                  </a:lnTo>
                  <a:close/>
                  <a:moveTo>
                    <a:pt x="71" y="86"/>
                  </a:moveTo>
                  <a:lnTo>
                    <a:pt x="79" y="77"/>
                  </a:lnTo>
                  <a:lnTo>
                    <a:pt x="88" y="67"/>
                  </a:lnTo>
                  <a:lnTo>
                    <a:pt x="97" y="58"/>
                  </a:lnTo>
                  <a:lnTo>
                    <a:pt x="107" y="50"/>
                  </a:lnTo>
                  <a:lnTo>
                    <a:pt x="116" y="43"/>
                  </a:lnTo>
                  <a:lnTo>
                    <a:pt x="126" y="35"/>
                  </a:lnTo>
                  <a:lnTo>
                    <a:pt x="136" y="29"/>
                  </a:lnTo>
                  <a:lnTo>
                    <a:pt x="147" y="23"/>
                  </a:lnTo>
                  <a:lnTo>
                    <a:pt x="158" y="18"/>
                  </a:lnTo>
                  <a:lnTo>
                    <a:pt x="169" y="12"/>
                  </a:lnTo>
                  <a:lnTo>
                    <a:pt x="180" y="9"/>
                  </a:lnTo>
                  <a:lnTo>
                    <a:pt x="192" y="6"/>
                  </a:lnTo>
                  <a:lnTo>
                    <a:pt x="204" y="2"/>
                  </a:lnTo>
                  <a:lnTo>
                    <a:pt x="215" y="1"/>
                  </a:lnTo>
                  <a:lnTo>
                    <a:pt x="227" y="0"/>
                  </a:lnTo>
                  <a:lnTo>
                    <a:pt x="240" y="0"/>
                  </a:lnTo>
                  <a:lnTo>
                    <a:pt x="240" y="6"/>
                  </a:lnTo>
                  <a:lnTo>
                    <a:pt x="228" y="6"/>
                  </a:lnTo>
                  <a:lnTo>
                    <a:pt x="216" y="7"/>
                  </a:lnTo>
                  <a:lnTo>
                    <a:pt x="205" y="10"/>
                  </a:lnTo>
                  <a:lnTo>
                    <a:pt x="193" y="12"/>
                  </a:lnTo>
                  <a:lnTo>
                    <a:pt x="181" y="15"/>
                  </a:lnTo>
                  <a:lnTo>
                    <a:pt x="170" y="19"/>
                  </a:lnTo>
                  <a:lnTo>
                    <a:pt x="160" y="24"/>
                  </a:lnTo>
                  <a:lnTo>
                    <a:pt x="149" y="29"/>
                  </a:lnTo>
                  <a:lnTo>
                    <a:pt x="138" y="35"/>
                  </a:lnTo>
                  <a:lnTo>
                    <a:pt x="128" y="42"/>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0" name="Freeform 129"/>
            <p:cNvSpPr>
              <a:spLocks/>
            </p:cNvSpPr>
            <p:nvPr/>
          </p:nvSpPr>
          <p:spPr bwMode="auto">
            <a:xfrm>
              <a:off x="6858000" y="2170113"/>
              <a:ext cx="249238" cy="193675"/>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0"/>
                  </a:lnTo>
                  <a:lnTo>
                    <a:pt x="260" y="1"/>
                  </a:lnTo>
                  <a:lnTo>
                    <a:pt x="272" y="2"/>
                  </a:lnTo>
                  <a:lnTo>
                    <a:pt x="284" y="6"/>
                  </a:lnTo>
                  <a:lnTo>
                    <a:pt x="295" y="9"/>
                  </a:lnTo>
                  <a:lnTo>
                    <a:pt x="306" y="12"/>
                  </a:lnTo>
                  <a:lnTo>
                    <a:pt x="317" y="17"/>
                  </a:lnTo>
                  <a:lnTo>
                    <a:pt x="328" y="22"/>
                  </a:lnTo>
                  <a:lnTo>
                    <a:pt x="339" y="29"/>
                  </a:lnTo>
                  <a:lnTo>
                    <a:pt x="349" y="35"/>
                  </a:lnTo>
                  <a:lnTo>
                    <a:pt x="358" y="41"/>
                  </a:lnTo>
                  <a:lnTo>
                    <a:pt x="368" y="49"/>
                  </a:lnTo>
                  <a:lnTo>
                    <a:pt x="378" y="58"/>
                  </a:lnTo>
                  <a:lnTo>
                    <a:pt x="387" y="67"/>
                  </a:lnTo>
                  <a:lnTo>
                    <a:pt x="395" y="76"/>
                  </a:lnTo>
                  <a:lnTo>
                    <a:pt x="403" y="86"/>
                  </a:lnTo>
                  <a:lnTo>
                    <a:pt x="411" y="96"/>
                  </a:lnTo>
                  <a:lnTo>
                    <a:pt x="418" y="106"/>
                  </a:lnTo>
                  <a:lnTo>
                    <a:pt x="426" y="117"/>
                  </a:lnTo>
                  <a:lnTo>
                    <a:pt x="432" y="129"/>
                  </a:lnTo>
                  <a:lnTo>
                    <a:pt x="438" y="140"/>
                  </a:lnTo>
                  <a:lnTo>
                    <a:pt x="444" y="153"/>
                  </a:lnTo>
                  <a:lnTo>
                    <a:pt x="449" y="165"/>
                  </a:lnTo>
                  <a:lnTo>
                    <a:pt x="454" y="178"/>
                  </a:lnTo>
                  <a:lnTo>
                    <a:pt x="458" y="192"/>
                  </a:lnTo>
                  <a:lnTo>
                    <a:pt x="461" y="205"/>
                  </a:lnTo>
                  <a:lnTo>
                    <a:pt x="466" y="219"/>
                  </a:lnTo>
                  <a:lnTo>
                    <a:pt x="468" y="234"/>
                  </a:lnTo>
                  <a:lnTo>
                    <a:pt x="470" y="248"/>
                  </a:lnTo>
                  <a:lnTo>
                    <a:pt x="472" y="263"/>
                  </a:lnTo>
                  <a:lnTo>
                    <a:pt x="472" y="277"/>
                  </a:lnTo>
                  <a:lnTo>
                    <a:pt x="473" y="292"/>
                  </a:lnTo>
                  <a:lnTo>
                    <a:pt x="472" y="307"/>
                  </a:lnTo>
                  <a:lnTo>
                    <a:pt x="472" y="322"/>
                  </a:lnTo>
                  <a:lnTo>
                    <a:pt x="470" y="336"/>
                  </a:lnTo>
                  <a:lnTo>
                    <a:pt x="468" y="352"/>
                  </a:lnTo>
                  <a:lnTo>
                    <a:pt x="466" y="366"/>
                  </a:lnTo>
                  <a:lnTo>
                    <a:pt x="461" y="379"/>
                  </a:lnTo>
                  <a:lnTo>
                    <a:pt x="458" y="393"/>
                  </a:lnTo>
                  <a:lnTo>
                    <a:pt x="454" y="406"/>
                  </a:lnTo>
                  <a:lnTo>
                    <a:pt x="449" y="420"/>
                  </a:lnTo>
                  <a:lnTo>
                    <a:pt x="444" y="433"/>
                  </a:lnTo>
                  <a:lnTo>
                    <a:pt x="438" y="444"/>
                  </a:lnTo>
                  <a:lnTo>
                    <a:pt x="432" y="457"/>
                  </a:lnTo>
                  <a:lnTo>
                    <a:pt x="426" y="468"/>
                  </a:lnTo>
                  <a:lnTo>
                    <a:pt x="418" y="478"/>
                  </a:lnTo>
                  <a:lnTo>
                    <a:pt x="411" y="490"/>
                  </a:lnTo>
                  <a:lnTo>
                    <a:pt x="403" y="500"/>
                  </a:lnTo>
                  <a:lnTo>
                    <a:pt x="395" y="510"/>
                  </a:lnTo>
                  <a:lnTo>
                    <a:pt x="387" y="519"/>
                  </a:lnTo>
                  <a:lnTo>
                    <a:pt x="378" y="528"/>
                  </a:lnTo>
                  <a:lnTo>
                    <a:pt x="368" y="535"/>
                  </a:lnTo>
                  <a:lnTo>
                    <a:pt x="358" y="543"/>
                  </a:lnTo>
                  <a:lnTo>
                    <a:pt x="349" y="550"/>
                  </a:lnTo>
                  <a:lnTo>
                    <a:pt x="339" y="557"/>
                  </a:lnTo>
                  <a:lnTo>
                    <a:pt x="328" y="562"/>
                  </a:lnTo>
                  <a:lnTo>
                    <a:pt x="317" y="568"/>
                  </a:lnTo>
                  <a:lnTo>
                    <a:pt x="306" y="572"/>
                  </a:lnTo>
                  <a:lnTo>
                    <a:pt x="295" y="576"/>
                  </a:lnTo>
                  <a:lnTo>
                    <a:pt x="284" y="579"/>
                  </a:lnTo>
                  <a:lnTo>
                    <a:pt x="272" y="582"/>
                  </a:lnTo>
                  <a:lnTo>
                    <a:pt x="260" y="583"/>
                  </a:lnTo>
                  <a:lnTo>
                    <a:pt x="248" y="585"/>
                  </a:lnTo>
                  <a:lnTo>
                    <a:pt x="236" y="586"/>
                  </a:lnTo>
                  <a:lnTo>
                    <a:pt x="223" y="585"/>
                  </a:lnTo>
                  <a:lnTo>
                    <a:pt x="212" y="583"/>
                  </a:lnTo>
                  <a:lnTo>
                    <a:pt x="200" y="582"/>
                  </a:lnTo>
                  <a:lnTo>
                    <a:pt x="189" y="579"/>
                  </a:lnTo>
                  <a:lnTo>
                    <a:pt x="177" y="576"/>
                  </a:lnTo>
                  <a:lnTo>
                    <a:pt x="166" y="572"/>
                  </a:lnTo>
                  <a:lnTo>
                    <a:pt x="155" y="568"/>
                  </a:lnTo>
                  <a:lnTo>
                    <a:pt x="144" y="562"/>
                  </a:lnTo>
                  <a:lnTo>
                    <a:pt x="133" y="557"/>
                  </a:lnTo>
                  <a:lnTo>
                    <a:pt x="123" y="550"/>
                  </a:lnTo>
                  <a:lnTo>
                    <a:pt x="113" y="543"/>
                  </a:lnTo>
                  <a:lnTo>
                    <a:pt x="104" y="535"/>
                  </a:lnTo>
                  <a:lnTo>
                    <a:pt x="95" y="528"/>
                  </a:lnTo>
                  <a:lnTo>
                    <a:pt x="85" y="519"/>
                  </a:lnTo>
                  <a:lnTo>
                    <a:pt x="77" y="510"/>
                  </a:lnTo>
                  <a:lnTo>
                    <a:pt x="69" y="500"/>
                  </a:lnTo>
                  <a:lnTo>
                    <a:pt x="61" y="490"/>
                  </a:lnTo>
                  <a:lnTo>
                    <a:pt x="54" y="478"/>
                  </a:lnTo>
                  <a:lnTo>
                    <a:pt x="47" y="468"/>
                  </a:lnTo>
                  <a:lnTo>
                    <a:pt x="39" y="457"/>
                  </a:lnTo>
                  <a:lnTo>
                    <a:pt x="33" y="444"/>
                  </a:lnTo>
                  <a:lnTo>
                    <a:pt x="28" y="433"/>
                  </a:lnTo>
                  <a:lnTo>
                    <a:pt x="23" y="420"/>
                  </a:lnTo>
                  <a:lnTo>
                    <a:pt x="18" y="406"/>
                  </a:lnTo>
                  <a:lnTo>
                    <a:pt x="14" y="393"/>
                  </a:lnTo>
                  <a:lnTo>
                    <a:pt x="10" y="379"/>
                  </a:lnTo>
                  <a:lnTo>
                    <a:pt x="7" y="366"/>
                  </a:lnTo>
                  <a:lnTo>
                    <a:pt x="5" y="352"/>
                  </a:lnTo>
                  <a:lnTo>
                    <a:pt x="3" y="336"/>
                  </a:lnTo>
                  <a:lnTo>
                    <a:pt x="1" y="322"/>
                  </a:lnTo>
                  <a:lnTo>
                    <a:pt x="0" y="307"/>
                  </a:lnTo>
                  <a:lnTo>
                    <a:pt x="0" y="292"/>
                  </a:lnTo>
                  <a:lnTo>
                    <a:pt x="0" y="277"/>
                  </a:lnTo>
                  <a:lnTo>
                    <a:pt x="1" y="263"/>
                  </a:lnTo>
                  <a:lnTo>
                    <a:pt x="3" y="248"/>
                  </a:lnTo>
                  <a:lnTo>
                    <a:pt x="5" y="234"/>
                  </a:lnTo>
                  <a:lnTo>
                    <a:pt x="7" y="219"/>
                  </a:lnTo>
                  <a:lnTo>
                    <a:pt x="10" y="205"/>
                  </a:lnTo>
                  <a:lnTo>
                    <a:pt x="14" y="192"/>
                  </a:lnTo>
                  <a:lnTo>
                    <a:pt x="18" y="178"/>
                  </a:lnTo>
                  <a:lnTo>
                    <a:pt x="23" y="165"/>
                  </a:lnTo>
                  <a:lnTo>
                    <a:pt x="28" y="153"/>
                  </a:lnTo>
                  <a:lnTo>
                    <a:pt x="33" y="140"/>
                  </a:lnTo>
                  <a:lnTo>
                    <a:pt x="39" y="129"/>
                  </a:lnTo>
                  <a:lnTo>
                    <a:pt x="47" y="117"/>
                  </a:lnTo>
                  <a:lnTo>
                    <a:pt x="54" y="106"/>
                  </a:lnTo>
                  <a:lnTo>
                    <a:pt x="61" y="96"/>
                  </a:lnTo>
                  <a:lnTo>
                    <a:pt x="69" y="86"/>
                  </a:lnTo>
                  <a:lnTo>
                    <a:pt x="77" y="76"/>
                  </a:lnTo>
                  <a:lnTo>
                    <a:pt x="85" y="67"/>
                  </a:lnTo>
                  <a:lnTo>
                    <a:pt x="95" y="58"/>
                  </a:lnTo>
                  <a:lnTo>
                    <a:pt x="104" y="49"/>
                  </a:lnTo>
                  <a:lnTo>
                    <a:pt x="113" y="41"/>
                  </a:lnTo>
                  <a:lnTo>
                    <a:pt x="123" y="35"/>
                  </a:lnTo>
                  <a:lnTo>
                    <a:pt x="133" y="29"/>
                  </a:lnTo>
                  <a:lnTo>
                    <a:pt x="144" y="22"/>
                  </a:lnTo>
                  <a:lnTo>
                    <a:pt x="155" y="17"/>
                  </a:lnTo>
                  <a:lnTo>
                    <a:pt x="166" y="12"/>
                  </a:lnTo>
                  <a:lnTo>
                    <a:pt x="177" y="9"/>
                  </a:lnTo>
                  <a:lnTo>
                    <a:pt x="189" y="6"/>
                  </a:lnTo>
                  <a:lnTo>
                    <a:pt x="200" y="2"/>
                  </a:lnTo>
                  <a:lnTo>
                    <a:pt x="212" y="1"/>
                  </a:lnTo>
                  <a:lnTo>
                    <a:pt x="223" y="0"/>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1" name="Freeform 130"/>
            <p:cNvSpPr>
              <a:spLocks noEditPoints="1"/>
            </p:cNvSpPr>
            <p:nvPr/>
          </p:nvSpPr>
          <p:spPr bwMode="auto">
            <a:xfrm>
              <a:off x="6854825" y="2168525"/>
              <a:ext cx="254000" cy="195263"/>
            </a:xfrm>
            <a:custGeom>
              <a:avLst/>
              <a:gdLst>
                <a:gd name="T0" fmla="*/ 2147483647 w 479"/>
                <a:gd name="T1" fmla="*/ 2147483647 h 592"/>
                <a:gd name="T2" fmla="*/ 2147483647 w 479"/>
                <a:gd name="T3" fmla="*/ 2147483647 h 592"/>
                <a:gd name="T4" fmla="*/ 2147483647 w 479"/>
                <a:gd name="T5" fmla="*/ 2147483647 h 592"/>
                <a:gd name="T6" fmla="*/ 2147483647 w 479"/>
                <a:gd name="T7" fmla="*/ 2147483647 h 592"/>
                <a:gd name="T8" fmla="*/ 2147483647 w 479"/>
                <a:gd name="T9" fmla="*/ 2147483647 h 592"/>
                <a:gd name="T10" fmla="*/ 2147483647 w 479"/>
                <a:gd name="T11" fmla="*/ 2147483647 h 592"/>
                <a:gd name="T12" fmla="*/ 2147483647 w 479"/>
                <a:gd name="T13" fmla="*/ 0 h 592"/>
                <a:gd name="T14" fmla="*/ 2147483647 w 479"/>
                <a:gd name="T15" fmla="*/ 2147483647 h 592"/>
                <a:gd name="T16" fmla="*/ 2147483647 w 479"/>
                <a:gd name="T17" fmla="*/ 2147483647 h 592"/>
                <a:gd name="T18" fmla="*/ 2147483647 w 479"/>
                <a:gd name="T19" fmla="*/ 2147483647 h 592"/>
                <a:gd name="T20" fmla="*/ 2147483647 w 479"/>
                <a:gd name="T21" fmla="*/ 2147483647 h 592"/>
                <a:gd name="T22" fmla="*/ 2147483647 w 479"/>
                <a:gd name="T23" fmla="*/ 2147483647 h 592"/>
                <a:gd name="T24" fmla="*/ 2147483647 w 479"/>
                <a:gd name="T25" fmla="*/ 2147483647 h 592"/>
                <a:gd name="T26" fmla="*/ 2147483647 w 479"/>
                <a:gd name="T27" fmla="*/ 2147483647 h 592"/>
                <a:gd name="T28" fmla="*/ 2147483647 w 479"/>
                <a:gd name="T29" fmla="*/ 2147483647 h 592"/>
                <a:gd name="T30" fmla="*/ 2147483647 w 479"/>
                <a:gd name="T31" fmla="*/ 2147483647 h 592"/>
                <a:gd name="T32" fmla="*/ 2147483647 w 479"/>
                <a:gd name="T33" fmla="*/ 2147483647 h 592"/>
                <a:gd name="T34" fmla="*/ 2147483647 w 479"/>
                <a:gd name="T35" fmla="*/ 2147483647 h 592"/>
                <a:gd name="T36" fmla="*/ 2147483647 w 479"/>
                <a:gd name="T37" fmla="*/ 2147483647 h 592"/>
                <a:gd name="T38" fmla="*/ 2147483647 w 479"/>
                <a:gd name="T39" fmla="*/ 2147483647 h 592"/>
                <a:gd name="T40" fmla="*/ 2147483647 w 479"/>
                <a:gd name="T41" fmla="*/ 2147483647 h 592"/>
                <a:gd name="T42" fmla="*/ 2147483647 w 479"/>
                <a:gd name="T43" fmla="*/ 2147483647 h 592"/>
                <a:gd name="T44" fmla="*/ 2147483647 w 479"/>
                <a:gd name="T45" fmla="*/ 2147483647 h 592"/>
                <a:gd name="T46" fmla="*/ 2147483647 w 479"/>
                <a:gd name="T47" fmla="*/ 2147483647 h 592"/>
                <a:gd name="T48" fmla="*/ 2147483647 w 479"/>
                <a:gd name="T49" fmla="*/ 2147483647 h 592"/>
                <a:gd name="T50" fmla="*/ 2147483647 w 479"/>
                <a:gd name="T51" fmla="*/ 2147483647 h 592"/>
                <a:gd name="T52" fmla="*/ 2147483647 w 479"/>
                <a:gd name="T53" fmla="*/ 2147483647 h 592"/>
                <a:gd name="T54" fmla="*/ 2147483647 w 479"/>
                <a:gd name="T55" fmla="*/ 2147483647 h 592"/>
                <a:gd name="T56" fmla="*/ 2147483647 w 479"/>
                <a:gd name="T57" fmla="*/ 2147483647 h 592"/>
                <a:gd name="T58" fmla="*/ 2147483647 w 479"/>
                <a:gd name="T59" fmla="*/ 2147483647 h 592"/>
                <a:gd name="T60" fmla="*/ 2147483647 w 479"/>
                <a:gd name="T61" fmla="*/ 2147483647 h 592"/>
                <a:gd name="T62" fmla="*/ 2147483647 w 479"/>
                <a:gd name="T63" fmla="*/ 2147483647 h 592"/>
                <a:gd name="T64" fmla="*/ 2147483647 w 479"/>
                <a:gd name="T65" fmla="*/ 2147483647 h 592"/>
                <a:gd name="T66" fmla="*/ 2147483647 w 479"/>
                <a:gd name="T67" fmla="*/ 2147483647 h 592"/>
                <a:gd name="T68" fmla="*/ 2147483647 w 479"/>
                <a:gd name="T69" fmla="*/ 2147483647 h 592"/>
                <a:gd name="T70" fmla="*/ 2147483647 w 479"/>
                <a:gd name="T71" fmla="*/ 2147483647 h 592"/>
                <a:gd name="T72" fmla="*/ 2147483647 w 479"/>
                <a:gd name="T73" fmla="*/ 2147483647 h 592"/>
                <a:gd name="T74" fmla="*/ 2147483647 w 479"/>
                <a:gd name="T75" fmla="*/ 2147483647 h 592"/>
                <a:gd name="T76" fmla="*/ 2147483647 w 479"/>
                <a:gd name="T77" fmla="*/ 2147483647 h 592"/>
                <a:gd name="T78" fmla="*/ 2147483647 w 479"/>
                <a:gd name="T79" fmla="*/ 2147483647 h 592"/>
                <a:gd name="T80" fmla="*/ 2147483647 w 479"/>
                <a:gd name="T81" fmla="*/ 2147483647 h 592"/>
                <a:gd name="T82" fmla="*/ 2147483647 w 479"/>
                <a:gd name="T83" fmla="*/ 2147483647 h 592"/>
                <a:gd name="T84" fmla="*/ 2147483647 w 479"/>
                <a:gd name="T85" fmla="*/ 2147483647 h 592"/>
                <a:gd name="T86" fmla="*/ 2147483647 w 479"/>
                <a:gd name="T87" fmla="*/ 2147483647 h 592"/>
                <a:gd name="T88" fmla="*/ 2147483647 w 479"/>
                <a:gd name="T89" fmla="*/ 2147483647 h 592"/>
                <a:gd name="T90" fmla="*/ 2147483647 w 479"/>
                <a:gd name="T91" fmla="*/ 2147483647 h 592"/>
                <a:gd name="T92" fmla="*/ 2147483647 w 479"/>
                <a:gd name="T93" fmla="*/ 2147483647 h 592"/>
                <a:gd name="T94" fmla="*/ 2147483647 w 479"/>
                <a:gd name="T95" fmla="*/ 2147483647 h 592"/>
                <a:gd name="T96" fmla="*/ 0 w 479"/>
                <a:gd name="T97" fmla="*/ 2147483647 h 592"/>
                <a:gd name="T98" fmla="*/ 2147483647 w 479"/>
                <a:gd name="T99" fmla="*/ 2147483647 h 592"/>
                <a:gd name="T100" fmla="*/ 2147483647 w 479"/>
                <a:gd name="T101" fmla="*/ 2147483647 h 592"/>
                <a:gd name="T102" fmla="*/ 2147483647 w 479"/>
                <a:gd name="T103" fmla="*/ 2147483647 h 592"/>
                <a:gd name="T104" fmla="*/ 2147483647 w 479"/>
                <a:gd name="T105" fmla="*/ 2147483647 h 592"/>
                <a:gd name="T106" fmla="*/ 2147483647 w 479"/>
                <a:gd name="T107" fmla="*/ 2147483647 h 592"/>
                <a:gd name="T108" fmla="*/ 2147483647 w 479"/>
                <a:gd name="T109" fmla="*/ 2147483647 h 592"/>
                <a:gd name="T110" fmla="*/ 2147483647 w 479"/>
                <a:gd name="T111" fmla="*/ 2147483647 h 59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2">
                  <a:moveTo>
                    <a:pt x="240" y="0"/>
                  </a:moveTo>
                  <a:lnTo>
                    <a:pt x="252" y="1"/>
                  </a:lnTo>
                  <a:lnTo>
                    <a:pt x="264" y="1"/>
                  </a:lnTo>
                  <a:lnTo>
                    <a:pt x="276" y="4"/>
                  </a:lnTo>
                  <a:lnTo>
                    <a:pt x="289" y="6"/>
                  </a:lnTo>
                  <a:lnTo>
                    <a:pt x="300" y="10"/>
                  </a:lnTo>
                  <a:lnTo>
                    <a:pt x="311" y="14"/>
                  </a:lnTo>
                  <a:lnTo>
                    <a:pt x="322" y="18"/>
                  </a:lnTo>
                  <a:lnTo>
                    <a:pt x="333" y="24"/>
                  </a:lnTo>
                  <a:lnTo>
                    <a:pt x="344" y="29"/>
                  </a:lnTo>
                  <a:lnTo>
                    <a:pt x="354" y="35"/>
                  </a:lnTo>
                  <a:lnTo>
                    <a:pt x="364" y="43"/>
                  </a:lnTo>
                  <a:lnTo>
                    <a:pt x="373" y="50"/>
                  </a:lnTo>
                  <a:lnTo>
                    <a:pt x="383" y="59"/>
                  </a:lnTo>
                  <a:lnTo>
                    <a:pt x="392" y="68"/>
                  </a:lnTo>
                  <a:lnTo>
                    <a:pt x="401" y="77"/>
                  </a:lnTo>
                  <a:lnTo>
                    <a:pt x="409" y="87"/>
                  </a:lnTo>
                  <a:lnTo>
                    <a:pt x="405" y="91"/>
                  </a:lnTo>
                  <a:lnTo>
                    <a:pt x="397" y="82"/>
                  </a:lnTo>
                  <a:lnTo>
                    <a:pt x="389" y="73"/>
                  </a:lnTo>
                  <a:lnTo>
                    <a:pt x="380" y="64"/>
                  </a:lnTo>
                  <a:lnTo>
                    <a:pt x="370" y="56"/>
                  </a:lnTo>
                  <a:lnTo>
                    <a:pt x="361" y="49"/>
                  </a:lnTo>
                  <a:lnTo>
                    <a:pt x="351" y="42"/>
                  </a:lnTo>
                  <a:lnTo>
                    <a:pt x="342" y="35"/>
                  </a:lnTo>
                  <a:lnTo>
                    <a:pt x="331" y="29"/>
                  </a:lnTo>
                  <a:lnTo>
                    <a:pt x="320" y="24"/>
                  </a:lnTo>
                  <a:lnTo>
                    <a:pt x="309" y="20"/>
                  </a:lnTo>
                  <a:lnTo>
                    <a:pt x="299" y="16"/>
                  </a:lnTo>
                  <a:lnTo>
                    <a:pt x="287" y="13"/>
                  </a:lnTo>
                  <a:lnTo>
                    <a:pt x="275" y="10"/>
                  </a:lnTo>
                  <a:lnTo>
                    <a:pt x="264" y="9"/>
                  </a:lnTo>
                  <a:lnTo>
                    <a:pt x="252" y="7"/>
                  </a:lnTo>
                  <a:lnTo>
                    <a:pt x="240" y="6"/>
                  </a:lnTo>
                  <a:lnTo>
                    <a:pt x="240" y="0"/>
                  </a:lnTo>
                  <a:close/>
                  <a:moveTo>
                    <a:pt x="409" y="87"/>
                  </a:moveTo>
                  <a:lnTo>
                    <a:pt x="417" y="97"/>
                  </a:lnTo>
                  <a:lnTo>
                    <a:pt x="425" y="107"/>
                  </a:lnTo>
                  <a:lnTo>
                    <a:pt x="432" y="119"/>
                  </a:lnTo>
                  <a:lnTo>
                    <a:pt x="438" y="130"/>
                  </a:lnTo>
                  <a:lnTo>
                    <a:pt x="445" y="143"/>
                  </a:lnTo>
                  <a:lnTo>
                    <a:pt x="450" y="156"/>
                  </a:lnTo>
                  <a:lnTo>
                    <a:pt x="455" y="168"/>
                  </a:lnTo>
                  <a:lnTo>
                    <a:pt x="460" y="181"/>
                  </a:lnTo>
                  <a:lnTo>
                    <a:pt x="464" y="195"/>
                  </a:lnTo>
                  <a:lnTo>
                    <a:pt x="468" y="209"/>
                  </a:lnTo>
                  <a:lnTo>
                    <a:pt x="472" y="223"/>
                  </a:lnTo>
                  <a:lnTo>
                    <a:pt x="475" y="237"/>
                  </a:lnTo>
                  <a:lnTo>
                    <a:pt x="477" y="252"/>
                  </a:lnTo>
                  <a:lnTo>
                    <a:pt x="478" y="266"/>
                  </a:lnTo>
                  <a:lnTo>
                    <a:pt x="479" y="281"/>
                  </a:lnTo>
                  <a:lnTo>
                    <a:pt x="479" y="296"/>
                  </a:lnTo>
                  <a:lnTo>
                    <a:pt x="474" y="296"/>
                  </a:lnTo>
                  <a:lnTo>
                    <a:pt x="474" y="281"/>
                  </a:lnTo>
                  <a:lnTo>
                    <a:pt x="473" y="267"/>
                  </a:lnTo>
                  <a:lnTo>
                    <a:pt x="472" y="252"/>
                  </a:lnTo>
                  <a:lnTo>
                    <a:pt x="470" y="238"/>
                  </a:lnTo>
                  <a:lnTo>
                    <a:pt x="466" y="224"/>
                  </a:lnTo>
                  <a:lnTo>
                    <a:pt x="463" y="210"/>
                  </a:lnTo>
                  <a:lnTo>
                    <a:pt x="459" y="197"/>
                  </a:lnTo>
                  <a:lnTo>
                    <a:pt x="455" y="183"/>
                  </a:lnTo>
                  <a:lnTo>
                    <a:pt x="451" y="171"/>
                  </a:lnTo>
                  <a:lnTo>
                    <a:pt x="446" y="158"/>
                  </a:lnTo>
                  <a:lnTo>
                    <a:pt x="440" y="147"/>
                  </a:lnTo>
                  <a:lnTo>
                    <a:pt x="434" y="134"/>
                  </a:lnTo>
                  <a:lnTo>
                    <a:pt x="428" y="123"/>
                  </a:lnTo>
                  <a:lnTo>
                    <a:pt x="420" y="113"/>
                  </a:lnTo>
                  <a:lnTo>
                    <a:pt x="413" y="101"/>
                  </a:lnTo>
                  <a:lnTo>
                    <a:pt x="405" y="91"/>
                  </a:lnTo>
                  <a:lnTo>
                    <a:pt x="409" y="87"/>
                  </a:lnTo>
                  <a:close/>
                  <a:moveTo>
                    <a:pt x="479" y="296"/>
                  </a:moveTo>
                  <a:lnTo>
                    <a:pt x="479" y="311"/>
                  </a:lnTo>
                  <a:lnTo>
                    <a:pt x="478" y="326"/>
                  </a:lnTo>
                  <a:lnTo>
                    <a:pt x="477" y="342"/>
                  </a:lnTo>
                  <a:lnTo>
                    <a:pt x="475" y="356"/>
                  </a:lnTo>
                  <a:lnTo>
                    <a:pt x="472" y="371"/>
                  </a:lnTo>
                  <a:lnTo>
                    <a:pt x="468" y="385"/>
                  </a:lnTo>
                  <a:lnTo>
                    <a:pt x="464" y="399"/>
                  </a:lnTo>
                  <a:lnTo>
                    <a:pt x="460" y="411"/>
                  </a:lnTo>
                  <a:lnTo>
                    <a:pt x="455" y="425"/>
                  </a:lnTo>
                  <a:lnTo>
                    <a:pt x="450" y="438"/>
                  </a:lnTo>
                  <a:lnTo>
                    <a:pt x="445" y="451"/>
                  </a:lnTo>
                  <a:lnTo>
                    <a:pt x="438" y="462"/>
                  </a:lnTo>
                  <a:lnTo>
                    <a:pt x="432" y="473"/>
                  </a:lnTo>
                  <a:lnTo>
                    <a:pt x="425" y="485"/>
                  </a:lnTo>
                  <a:lnTo>
                    <a:pt x="417" y="496"/>
                  </a:lnTo>
                  <a:lnTo>
                    <a:pt x="409" y="506"/>
                  </a:lnTo>
                  <a:lnTo>
                    <a:pt x="405" y="501"/>
                  </a:lnTo>
                  <a:lnTo>
                    <a:pt x="413" y="491"/>
                  </a:lnTo>
                  <a:lnTo>
                    <a:pt x="420" y="481"/>
                  </a:lnTo>
                  <a:lnTo>
                    <a:pt x="428" y="470"/>
                  </a:lnTo>
                  <a:lnTo>
                    <a:pt x="434" y="458"/>
                  </a:lnTo>
                  <a:lnTo>
                    <a:pt x="440" y="447"/>
                  </a:lnTo>
                  <a:lnTo>
                    <a:pt x="446" y="434"/>
                  </a:lnTo>
                  <a:lnTo>
                    <a:pt x="451" y="421"/>
                  </a:lnTo>
                  <a:lnTo>
                    <a:pt x="455" y="409"/>
                  </a:lnTo>
                  <a:lnTo>
                    <a:pt x="459" y="396"/>
                  </a:lnTo>
                  <a:lnTo>
                    <a:pt x="463" y="382"/>
                  </a:lnTo>
                  <a:lnTo>
                    <a:pt x="466" y="368"/>
                  </a:lnTo>
                  <a:lnTo>
                    <a:pt x="470" y="354"/>
                  </a:lnTo>
                  <a:lnTo>
                    <a:pt x="472" y="340"/>
                  </a:lnTo>
                  <a:lnTo>
                    <a:pt x="473" y="326"/>
                  </a:lnTo>
                  <a:lnTo>
                    <a:pt x="474" y="311"/>
                  </a:lnTo>
                  <a:lnTo>
                    <a:pt x="474" y="296"/>
                  </a:lnTo>
                  <a:lnTo>
                    <a:pt x="479" y="296"/>
                  </a:lnTo>
                  <a:close/>
                  <a:moveTo>
                    <a:pt x="409" y="506"/>
                  </a:moveTo>
                  <a:lnTo>
                    <a:pt x="401" y="515"/>
                  </a:lnTo>
                  <a:lnTo>
                    <a:pt x="392" y="525"/>
                  </a:lnTo>
                  <a:lnTo>
                    <a:pt x="383" y="534"/>
                  </a:lnTo>
                  <a:lnTo>
                    <a:pt x="373" y="542"/>
                  </a:lnTo>
                  <a:lnTo>
                    <a:pt x="364" y="549"/>
                  </a:lnTo>
                  <a:lnTo>
                    <a:pt x="354" y="557"/>
                  </a:lnTo>
                  <a:lnTo>
                    <a:pt x="344" y="563"/>
                  </a:lnTo>
                  <a:lnTo>
                    <a:pt x="333" y="570"/>
                  </a:lnTo>
                  <a:lnTo>
                    <a:pt x="322" y="575"/>
                  </a:lnTo>
                  <a:lnTo>
                    <a:pt x="311" y="580"/>
                  </a:lnTo>
                  <a:lnTo>
                    <a:pt x="300" y="583"/>
                  </a:lnTo>
                  <a:lnTo>
                    <a:pt x="289" y="586"/>
                  </a:lnTo>
                  <a:lnTo>
                    <a:pt x="276" y="590"/>
                  </a:lnTo>
                  <a:lnTo>
                    <a:pt x="264" y="591"/>
                  </a:lnTo>
                  <a:lnTo>
                    <a:pt x="252" y="592"/>
                  </a:lnTo>
                  <a:lnTo>
                    <a:pt x="240" y="592"/>
                  </a:lnTo>
                  <a:lnTo>
                    <a:pt x="240" y="586"/>
                  </a:lnTo>
                  <a:lnTo>
                    <a:pt x="252" y="586"/>
                  </a:lnTo>
                  <a:lnTo>
                    <a:pt x="264" y="585"/>
                  </a:lnTo>
                  <a:lnTo>
                    <a:pt x="275" y="582"/>
                  </a:lnTo>
                  <a:lnTo>
                    <a:pt x="287" y="580"/>
                  </a:lnTo>
                  <a:lnTo>
                    <a:pt x="299" y="577"/>
                  </a:lnTo>
                  <a:lnTo>
                    <a:pt x="309" y="573"/>
                  </a:lnTo>
                  <a:lnTo>
                    <a:pt x="320" y="568"/>
                  </a:lnTo>
                  <a:lnTo>
                    <a:pt x="331" y="563"/>
                  </a:lnTo>
                  <a:lnTo>
                    <a:pt x="342" y="557"/>
                  </a:lnTo>
                  <a:lnTo>
                    <a:pt x="351" y="551"/>
                  </a:lnTo>
                  <a:lnTo>
                    <a:pt x="361" y="544"/>
                  </a:lnTo>
                  <a:lnTo>
                    <a:pt x="370" y="537"/>
                  </a:lnTo>
                  <a:lnTo>
                    <a:pt x="380" y="529"/>
                  </a:lnTo>
                  <a:lnTo>
                    <a:pt x="389" y="520"/>
                  </a:lnTo>
                  <a:lnTo>
                    <a:pt x="397" y="511"/>
                  </a:lnTo>
                  <a:lnTo>
                    <a:pt x="405" y="501"/>
                  </a:lnTo>
                  <a:lnTo>
                    <a:pt x="409" y="506"/>
                  </a:lnTo>
                  <a:close/>
                  <a:moveTo>
                    <a:pt x="240" y="592"/>
                  </a:moveTo>
                  <a:lnTo>
                    <a:pt x="227" y="592"/>
                  </a:lnTo>
                  <a:lnTo>
                    <a:pt x="215" y="591"/>
                  </a:lnTo>
                  <a:lnTo>
                    <a:pt x="204" y="590"/>
                  </a:lnTo>
                  <a:lnTo>
                    <a:pt x="192" y="586"/>
                  </a:lnTo>
                  <a:lnTo>
                    <a:pt x="180" y="583"/>
                  </a:lnTo>
                  <a:lnTo>
                    <a:pt x="169" y="580"/>
                  </a:lnTo>
                  <a:lnTo>
                    <a:pt x="158" y="575"/>
                  </a:lnTo>
                  <a:lnTo>
                    <a:pt x="147" y="570"/>
                  </a:lnTo>
                  <a:lnTo>
                    <a:pt x="136" y="563"/>
                  </a:lnTo>
                  <a:lnTo>
                    <a:pt x="126" y="557"/>
                  </a:lnTo>
                  <a:lnTo>
                    <a:pt x="116" y="549"/>
                  </a:lnTo>
                  <a:lnTo>
                    <a:pt x="107" y="542"/>
                  </a:lnTo>
                  <a:lnTo>
                    <a:pt x="97" y="534"/>
                  </a:lnTo>
                  <a:lnTo>
                    <a:pt x="88" y="525"/>
                  </a:lnTo>
                  <a:lnTo>
                    <a:pt x="79" y="515"/>
                  </a:lnTo>
                  <a:lnTo>
                    <a:pt x="71" y="506"/>
                  </a:lnTo>
                  <a:lnTo>
                    <a:pt x="75" y="501"/>
                  </a:lnTo>
                  <a:lnTo>
                    <a:pt x="83" y="511"/>
                  </a:lnTo>
                  <a:lnTo>
                    <a:pt x="91" y="520"/>
                  </a:lnTo>
                  <a:lnTo>
                    <a:pt x="100" y="529"/>
                  </a:lnTo>
                  <a:lnTo>
                    <a:pt x="109" y="537"/>
                  </a:lnTo>
                  <a:lnTo>
                    <a:pt x="119" y="544"/>
                  </a:lnTo>
                  <a:lnTo>
                    <a:pt x="128" y="551"/>
                  </a:lnTo>
                  <a:lnTo>
                    <a:pt x="138" y="557"/>
                  </a:lnTo>
                  <a:lnTo>
                    <a:pt x="149" y="563"/>
                  </a:lnTo>
                  <a:lnTo>
                    <a:pt x="160" y="568"/>
                  </a:lnTo>
                  <a:lnTo>
                    <a:pt x="170" y="573"/>
                  </a:lnTo>
                  <a:lnTo>
                    <a:pt x="181" y="577"/>
                  </a:lnTo>
                  <a:lnTo>
                    <a:pt x="193" y="580"/>
                  </a:lnTo>
                  <a:lnTo>
                    <a:pt x="205" y="582"/>
                  </a:lnTo>
                  <a:lnTo>
                    <a:pt x="216" y="585"/>
                  </a:lnTo>
                  <a:lnTo>
                    <a:pt x="228" y="586"/>
                  </a:lnTo>
                  <a:lnTo>
                    <a:pt x="240" y="586"/>
                  </a:lnTo>
                  <a:lnTo>
                    <a:pt x="240" y="592"/>
                  </a:lnTo>
                  <a:close/>
                  <a:moveTo>
                    <a:pt x="71" y="506"/>
                  </a:moveTo>
                  <a:lnTo>
                    <a:pt x="63" y="496"/>
                  </a:lnTo>
                  <a:lnTo>
                    <a:pt x="56" y="485"/>
                  </a:lnTo>
                  <a:lnTo>
                    <a:pt x="48" y="473"/>
                  </a:lnTo>
                  <a:lnTo>
                    <a:pt x="41" y="462"/>
                  </a:lnTo>
                  <a:lnTo>
                    <a:pt x="35" y="451"/>
                  </a:lnTo>
                  <a:lnTo>
                    <a:pt x="30" y="438"/>
                  </a:lnTo>
                  <a:lnTo>
                    <a:pt x="24" y="425"/>
                  </a:lnTo>
                  <a:lnTo>
                    <a:pt x="20" y="411"/>
                  </a:lnTo>
                  <a:lnTo>
                    <a:pt x="16" y="399"/>
                  </a:lnTo>
                  <a:lnTo>
                    <a:pt x="12" y="385"/>
                  </a:lnTo>
                  <a:lnTo>
                    <a:pt x="9" y="371"/>
                  </a:lnTo>
                  <a:lnTo>
                    <a:pt x="6" y="356"/>
                  </a:lnTo>
                  <a:lnTo>
                    <a:pt x="4" y="342"/>
                  </a:lnTo>
                  <a:lnTo>
                    <a:pt x="3" y="326"/>
                  </a:lnTo>
                  <a:lnTo>
                    <a:pt x="1" y="311"/>
                  </a:lnTo>
                  <a:lnTo>
                    <a:pt x="0" y="296"/>
                  </a:lnTo>
                  <a:lnTo>
                    <a:pt x="7" y="296"/>
                  </a:lnTo>
                  <a:lnTo>
                    <a:pt x="7" y="311"/>
                  </a:lnTo>
                  <a:lnTo>
                    <a:pt x="8" y="326"/>
                  </a:lnTo>
                  <a:lnTo>
                    <a:pt x="9" y="340"/>
                  </a:lnTo>
                  <a:lnTo>
                    <a:pt x="11" y="354"/>
                  </a:lnTo>
                  <a:lnTo>
                    <a:pt x="14" y="368"/>
                  </a:lnTo>
                  <a:lnTo>
                    <a:pt x="17" y="382"/>
                  </a:lnTo>
                  <a:lnTo>
                    <a:pt x="20" y="396"/>
                  </a:lnTo>
                  <a:lnTo>
                    <a:pt x="25" y="409"/>
                  </a:lnTo>
                  <a:lnTo>
                    <a:pt x="29" y="421"/>
                  </a:lnTo>
                  <a:lnTo>
                    <a:pt x="34" y="434"/>
                  </a:lnTo>
                  <a:lnTo>
                    <a:pt x="40" y="447"/>
                  </a:lnTo>
                  <a:lnTo>
                    <a:pt x="46" y="458"/>
                  </a:lnTo>
                  <a:lnTo>
                    <a:pt x="53" y="470"/>
                  </a:lnTo>
                  <a:lnTo>
                    <a:pt x="60" y="481"/>
                  </a:lnTo>
                  <a:lnTo>
                    <a:pt x="67" y="491"/>
                  </a:lnTo>
                  <a:lnTo>
                    <a:pt x="75" y="501"/>
                  </a:lnTo>
                  <a:lnTo>
                    <a:pt x="71" y="506"/>
                  </a:lnTo>
                  <a:close/>
                  <a:moveTo>
                    <a:pt x="0" y="296"/>
                  </a:moveTo>
                  <a:lnTo>
                    <a:pt x="1" y="281"/>
                  </a:lnTo>
                  <a:lnTo>
                    <a:pt x="3" y="266"/>
                  </a:lnTo>
                  <a:lnTo>
                    <a:pt x="4" y="252"/>
                  </a:lnTo>
                  <a:lnTo>
                    <a:pt x="6" y="237"/>
                  </a:lnTo>
                  <a:lnTo>
                    <a:pt x="9" y="223"/>
                  </a:lnTo>
                  <a:lnTo>
                    <a:pt x="12" y="209"/>
                  </a:lnTo>
                  <a:lnTo>
                    <a:pt x="16" y="195"/>
                  </a:lnTo>
                  <a:lnTo>
                    <a:pt x="20" y="181"/>
                  </a:lnTo>
                  <a:lnTo>
                    <a:pt x="24" y="168"/>
                  </a:lnTo>
                  <a:lnTo>
                    <a:pt x="30" y="156"/>
                  </a:lnTo>
                  <a:lnTo>
                    <a:pt x="35" y="143"/>
                  </a:lnTo>
                  <a:lnTo>
                    <a:pt x="41" y="130"/>
                  </a:lnTo>
                  <a:lnTo>
                    <a:pt x="48" y="119"/>
                  </a:lnTo>
                  <a:lnTo>
                    <a:pt x="56" y="107"/>
                  </a:lnTo>
                  <a:lnTo>
                    <a:pt x="63" y="97"/>
                  </a:lnTo>
                  <a:lnTo>
                    <a:pt x="71" y="87"/>
                  </a:lnTo>
                  <a:lnTo>
                    <a:pt x="75" y="91"/>
                  </a:lnTo>
                  <a:lnTo>
                    <a:pt x="67" y="101"/>
                  </a:lnTo>
                  <a:lnTo>
                    <a:pt x="60" y="113"/>
                  </a:lnTo>
                  <a:lnTo>
                    <a:pt x="53" y="123"/>
                  </a:lnTo>
                  <a:lnTo>
                    <a:pt x="46" y="134"/>
                  </a:lnTo>
                  <a:lnTo>
                    <a:pt x="40" y="147"/>
                  </a:lnTo>
                  <a:lnTo>
                    <a:pt x="34" y="158"/>
                  </a:lnTo>
                  <a:lnTo>
                    <a:pt x="29" y="171"/>
                  </a:lnTo>
                  <a:lnTo>
                    <a:pt x="25" y="183"/>
                  </a:lnTo>
                  <a:lnTo>
                    <a:pt x="20" y="197"/>
                  </a:lnTo>
                  <a:lnTo>
                    <a:pt x="17" y="210"/>
                  </a:lnTo>
                  <a:lnTo>
                    <a:pt x="14" y="224"/>
                  </a:lnTo>
                  <a:lnTo>
                    <a:pt x="11" y="238"/>
                  </a:lnTo>
                  <a:lnTo>
                    <a:pt x="9" y="252"/>
                  </a:lnTo>
                  <a:lnTo>
                    <a:pt x="8" y="267"/>
                  </a:lnTo>
                  <a:lnTo>
                    <a:pt x="7" y="281"/>
                  </a:lnTo>
                  <a:lnTo>
                    <a:pt x="7" y="296"/>
                  </a:lnTo>
                  <a:lnTo>
                    <a:pt x="0" y="296"/>
                  </a:lnTo>
                  <a:close/>
                  <a:moveTo>
                    <a:pt x="71" y="87"/>
                  </a:moveTo>
                  <a:lnTo>
                    <a:pt x="79" y="77"/>
                  </a:lnTo>
                  <a:lnTo>
                    <a:pt x="88" y="68"/>
                  </a:lnTo>
                  <a:lnTo>
                    <a:pt x="97" y="59"/>
                  </a:lnTo>
                  <a:lnTo>
                    <a:pt x="107" y="50"/>
                  </a:lnTo>
                  <a:lnTo>
                    <a:pt x="116" y="43"/>
                  </a:lnTo>
                  <a:lnTo>
                    <a:pt x="126" y="35"/>
                  </a:lnTo>
                  <a:lnTo>
                    <a:pt x="136" y="29"/>
                  </a:lnTo>
                  <a:lnTo>
                    <a:pt x="147" y="24"/>
                  </a:lnTo>
                  <a:lnTo>
                    <a:pt x="158" y="18"/>
                  </a:lnTo>
                  <a:lnTo>
                    <a:pt x="169" y="14"/>
                  </a:lnTo>
                  <a:lnTo>
                    <a:pt x="180" y="10"/>
                  </a:lnTo>
                  <a:lnTo>
                    <a:pt x="192" y="6"/>
                  </a:lnTo>
                  <a:lnTo>
                    <a:pt x="204" y="4"/>
                  </a:lnTo>
                  <a:lnTo>
                    <a:pt x="215" y="1"/>
                  </a:lnTo>
                  <a:lnTo>
                    <a:pt x="227" y="1"/>
                  </a:lnTo>
                  <a:lnTo>
                    <a:pt x="240" y="0"/>
                  </a:lnTo>
                  <a:lnTo>
                    <a:pt x="240" y="6"/>
                  </a:lnTo>
                  <a:lnTo>
                    <a:pt x="228" y="7"/>
                  </a:lnTo>
                  <a:lnTo>
                    <a:pt x="216" y="9"/>
                  </a:lnTo>
                  <a:lnTo>
                    <a:pt x="205" y="10"/>
                  </a:lnTo>
                  <a:lnTo>
                    <a:pt x="193" y="13"/>
                  </a:lnTo>
                  <a:lnTo>
                    <a:pt x="181" y="16"/>
                  </a:lnTo>
                  <a:lnTo>
                    <a:pt x="170" y="20"/>
                  </a:lnTo>
                  <a:lnTo>
                    <a:pt x="160" y="24"/>
                  </a:lnTo>
                  <a:lnTo>
                    <a:pt x="149" y="29"/>
                  </a:lnTo>
                  <a:lnTo>
                    <a:pt x="138" y="35"/>
                  </a:lnTo>
                  <a:lnTo>
                    <a:pt x="128" y="42"/>
                  </a:lnTo>
                  <a:lnTo>
                    <a:pt x="119" y="49"/>
                  </a:lnTo>
                  <a:lnTo>
                    <a:pt x="109" y="56"/>
                  </a:lnTo>
                  <a:lnTo>
                    <a:pt x="100" y="64"/>
                  </a:lnTo>
                  <a:lnTo>
                    <a:pt x="91" y="73"/>
                  </a:lnTo>
                  <a:lnTo>
                    <a:pt x="83" y="82"/>
                  </a:lnTo>
                  <a:lnTo>
                    <a:pt x="75" y="91"/>
                  </a:lnTo>
                  <a:lnTo>
                    <a:pt x="71" y="87"/>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3" name="Freeform 131"/>
            <p:cNvSpPr>
              <a:spLocks/>
            </p:cNvSpPr>
            <p:nvPr/>
          </p:nvSpPr>
          <p:spPr bwMode="auto">
            <a:xfrm>
              <a:off x="6858000" y="1849438"/>
              <a:ext cx="249238" cy="192087"/>
            </a:xfrm>
            <a:custGeom>
              <a:avLst/>
              <a:gdLst>
                <a:gd name="T0" fmla="*/ 2147483647 w 473"/>
                <a:gd name="T1" fmla="*/ 2147483647 h 586"/>
                <a:gd name="T2" fmla="*/ 2147483647 w 473"/>
                <a:gd name="T3" fmla="*/ 2147483647 h 586"/>
                <a:gd name="T4" fmla="*/ 2147483647 w 473"/>
                <a:gd name="T5" fmla="*/ 2147483647 h 586"/>
                <a:gd name="T6" fmla="*/ 2147483647 w 473"/>
                <a:gd name="T7" fmla="*/ 2147483647 h 586"/>
                <a:gd name="T8" fmla="*/ 2147483647 w 473"/>
                <a:gd name="T9" fmla="*/ 2147483647 h 586"/>
                <a:gd name="T10" fmla="*/ 2147483647 w 473"/>
                <a:gd name="T11" fmla="*/ 2147483647 h 586"/>
                <a:gd name="T12" fmla="*/ 2147483647 w 473"/>
                <a:gd name="T13" fmla="*/ 2147483647 h 586"/>
                <a:gd name="T14" fmla="*/ 2147483647 w 473"/>
                <a:gd name="T15" fmla="*/ 2147483647 h 586"/>
                <a:gd name="T16" fmla="*/ 2147483647 w 473"/>
                <a:gd name="T17" fmla="*/ 2147483647 h 586"/>
                <a:gd name="T18" fmla="*/ 2147483647 w 473"/>
                <a:gd name="T19" fmla="*/ 2147483647 h 586"/>
                <a:gd name="T20" fmla="*/ 2147483647 w 473"/>
                <a:gd name="T21" fmla="*/ 2147483647 h 586"/>
                <a:gd name="T22" fmla="*/ 2147483647 w 473"/>
                <a:gd name="T23" fmla="*/ 2147483647 h 586"/>
                <a:gd name="T24" fmla="*/ 2147483647 w 473"/>
                <a:gd name="T25" fmla="*/ 2147483647 h 586"/>
                <a:gd name="T26" fmla="*/ 2147483647 w 473"/>
                <a:gd name="T27" fmla="*/ 2147483647 h 586"/>
                <a:gd name="T28" fmla="*/ 2147483647 w 473"/>
                <a:gd name="T29" fmla="*/ 2147483647 h 586"/>
                <a:gd name="T30" fmla="*/ 2147483647 w 473"/>
                <a:gd name="T31" fmla="*/ 2147483647 h 586"/>
                <a:gd name="T32" fmla="*/ 2147483647 w 473"/>
                <a:gd name="T33" fmla="*/ 2147483647 h 586"/>
                <a:gd name="T34" fmla="*/ 2147483647 w 473"/>
                <a:gd name="T35" fmla="*/ 2147483647 h 586"/>
                <a:gd name="T36" fmla="*/ 2147483647 w 473"/>
                <a:gd name="T37" fmla="*/ 2147483647 h 586"/>
                <a:gd name="T38" fmla="*/ 2147483647 w 473"/>
                <a:gd name="T39" fmla="*/ 2147483647 h 586"/>
                <a:gd name="T40" fmla="*/ 2147483647 w 473"/>
                <a:gd name="T41" fmla="*/ 2147483647 h 586"/>
                <a:gd name="T42" fmla="*/ 2147483647 w 473"/>
                <a:gd name="T43" fmla="*/ 2147483647 h 586"/>
                <a:gd name="T44" fmla="*/ 2147483647 w 473"/>
                <a:gd name="T45" fmla="*/ 2147483647 h 586"/>
                <a:gd name="T46" fmla="*/ 2147483647 w 473"/>
                <a:gd name="T47" fmla="*/ 2147483647 h 586"/>
                <a:gd name="T48" fmla="*/ 2147483647 w 473"/>
                <a:gd name="T49" fmla="*/ 2147483647 h 586"/>
                <a:gd name="T50" fmla="*/ 2147483647 w 473"/>
                <a:gd name="T51" fmla="*/ 2147483647 h 586"/>
                <a:gd name="T52" fmla="*/ 2147483647 w 473"/>
                <a:gd name="T53" fmla="*/ 2147483647 h 586"/>
                <a:gd name="T54" fmla="*/ 2147483647 w 473"/>
                <a:gd name="T55" fmla="*/ 2147483647 h 586"/>
                <a:gd name="T56" fmla="*/ 2147483647 w 473"/>
                <a:gd name="T57" fmla="*/ 2147483647 h 586"/>
                <a:gd name="T58" fmla="*/ 2147483647 w 473"/>
                <a:gd name="T59" fmla="*/ 2147483647 h 586"/>
                <a:gd name="T60" fmla="*/ 2147483647 w 473"/>
                <a:gd name="T61" fmla="*/ 2147483647 h 586"/>
                <a:gd name="T62" fmla="*/ 0 w 473"/>
                <a:gd name="T63" fmla="*/ 2147483647 h 586"/>
                <a:gd name="T64" fmla="*/ 2147483647 w 473"/>
                <a:gd name="T65" fmla="*/ 2147483647 h 586"/>
                <a:gd name="T66" fmla="*/ 2147483647 w 473"/>
                <a:gd name="T67" fmla="*/ 2147483647 h 586"/>
                <a:gd name="T68" fmla="*/ 2147483647 w 473"/>
                <a:gd name="T69" fmla="*/ 2147483647 h 586"/>
                <a:gd name="T70" fmla="*/ 2147483647 w 473"/>
                <a:gd name="T71" fmla="*/ 2147483647 h 586"/>
                <a:gd name="T72" fmla="*/ 2147483647 w 473"/>
                <a:gd name="T73" fmla="*/ 2147483647 h 586"/>
                <a:gd name="T74" fmla="*/ 2147483647 w 473"/>
                <a:gd name="T75" fmla="*/ 2147483647 h 586"/>
                <a:gd name="T76" fmla="*/ 2147483647 w 473"/>
                <a:gd name="T77" fmla="*/ 2147483647 h 586"/>
                <a:gd name="T78" fmla="*/ 2147483647 w 473"/>
                <a:gd name="T79" fmla="*/ 2147483647 h 586"/>
                <a:gd name="T80" fmla="*/ 2147483647 w 473"/>
                <a:gd name="T81" fmla="*/ 2147483647 h 586"/>
                <a:gd name="T82" fmla="*/ 2147483647 w 473"/>
                <a:gd name="T83" fmla="*/ 2147483647 h 586"/>
                <a:gd name="T84" fmla="*/ 2147483647 w 473"/>
                <a:gd name="T85" fmla="*/ 0 h 5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73" h="586">
                  <a:moveTo>
                    <a:pt x="236" y="0"/>
                  </a:moveTo>
                  <a:lnTo>
                    <a:pt x="248" y="1"/>
                  </a:lnTo>
                  <a:lnTo>
                    <a:pt x="260" y="1"/>
                  </a:lnTo>
                  <a:lnTo>
                    <a:pt x="272" y="3"/>
                  </a:lnTo>
                  <a:lnTo>
                    <a:pt x="284" y="6"/>
                  </a:lnTo>
                  <a:lnTo>
                    <a:pt x="295" y="10"/>
                  </a:lnTo>
                  <a:lnTo>
                    <a:pt x="306" y="14"/>
                  </a:lnTo>
                  <a:lnTo>
                    <a:pt x="317" y="17"/>
                  </a:lnTo>
                  <a:lnTo>
                    <a:pt x="328" y="22"/>
                  </a:lnTo>
                  <a:lnTo>
                    <a:pt x="339" y="29"/>
                  </a:lnTo>
                  <a:lnTo>
                    <a:pt x="349" y="35"/>
                  </a:lnTo>
                  <a:lnTo>
                    <a:pt x="358" y="43"/>
                  </a:lnTo>
                  <a:lnTo>
                    <a:pt x="368" y="50"/>
                  </a:lnTo>
                  <a:lnTo>
                    <a:pt x="378" y="58"/>
                  </a:lnTo>
                  <a:lnTo>
                    <a:pt x="387" y="67"/>
                  </a:lnTo>
                  <a:lnTo>
                    <a:pt x="395" y="76"/>
                  </a:lnTo>
                  <a:lnTo>
                    <a:pt x="403" y="86"/>
                  </a:lnTo>
                  <a:lnTo>
                    <a:pt x="411" y="96"/>
                  </a:lnTo>
                  <a:lnTo>
                    <a:pt x="418" y="106"/>
                  </a:lnTo>
                  <a:lnTo>
                    <a:pt x="426" y="117"/>
                  </a:lnTo>
                  <a:lnTo>
                    <a:pt x="432" y="129"/>
                  </a:lnTo>
                  <a:lnTo>
                    <a:pt x="438" y="141"/>
                  </a:lnTo>
                  <a:lnTo>
                    <a:pt x="444" y="153"/>
                  </a:lnTo>
                  <a:lnTo>
                    <a:pt x="449" y="166"/>
                  </a:lnTo>
                  <a:lnTo>
                    <a:pt x="454" y="179"/>
                  </a:lnTo>
                  <a:lnTo>
                    <a:pt x="458" y="192"/>
                  </a:lnTo>
                  <a:lnTo>
                    <a:pt x="461" y="206"/>
                  </a:lnTo>
                  <a:lnTo>
                    <a:pt x="466" y="220"/>
                  </a:lnTo>
                  <a:lnTo>
                    <a:pt x="468" y="234"/>
                  </a:lnTo>
                  <a:lnTo>
                    <a:pt x="470" y="248"/>
                  </a:lnTo>
                  <a:lnTo>
                    <a:pt x="472" y="263"/>
                  </a:lnTo>
                  <a:lnTo>
                    <a:pt x="472" y="278"/>
                  </a:lnTo>
                  <a:lnTo>
                    <a:pt x="473" y="293"/>
                  </a:lnTo>
                  <a:lnTo>
                    <a:pt x="472" y="309"/>
                  </a:lnTo>
                  <a:lnTo>
                    <a:pt x="472" y="323"/>
                  </a:lnTo>
                  <a:lnTo>
                    <a:pt x="470" y="338"/>
                  </a:lnTo>
                  <a:lnTo>
                    <a:pt x="468" y="352"/>
                  </a:lnTo>
                  <a:lnTo>
                    <a:pt x="466" y="367"/>
                  </a:lnTo>
                  <a:lnTo>
                    <a:pt x="461" y="381"/>
                  </a:lnTo>
                  <a:lnTo>
                    <a:pt x="458" y="393"/>
                  </a:lnTo>
                  <a:lnTo>
                    <a:pt x="454" y="407"/>
                  </a:lnTo>
                  <a:lnTo>
                    <a:pt x="449" y="420"/>
                  </a:lnTo>
                  <a:lnTo>
                    <a:pt x="444" y="433"/>
                  </a:lnTo>
                  <a:lnTo>
                    <a:pt x="438" y="445"/>
                  </a:lnTo>
                  <a:lnTo>
                    <a:pt x="432" y="457"/>
                  </a:lnTo>
                  <a:lnTo>
                    <a:pt x="426" y="468"/>
                  </a:lnTo>
                  <a:lnTo>
                    <a:pt x="418" y="479"/>
                  </a:lnTo>
                  <a:lnTo>
                    <a:pt x="411" y="490"/>
                  </a:lnTo>
                  <a:lnTo>
                    <a:pt x="403" y="500"/>
                  </a:lnTo>
                  <a:lnTo>
                    <a:pt x="395" y="510"/>
                  </a:lnTo>
                  <a:lnTo>
                    <a:pt x="387" y="519"/>
                  </a:lnTo>
                  <a:lnTo>
                    <a:pt x="378" y="528"/>
                  </a:lnTo>
                  <a:lnTo>
                    <a:pt x="368" y="536"/>
                  </a:lnTo>
                  <a:lnTo>
                    <a:pt x="358" y="544"/>
                  </a:lnTo>
                  <a:lnTo>
                    <a:pt x="349" y="550"/>
                  </a:lnTo>
                  <a:lnTo>
                    <a:pt x="339" y="557"/>
                  </a:lnTo>
                  <a:lnTo>
                    <a:pt x="328" y="563"/>
                  </a:lnTo>
                  <a:lnTo>
                    <a:pt x="317" y="568"/>
                  </a:lnTo>
                  <a:lnTo>
                    <a:pt x="306" y="573"/>
                  </a:lnTo>
                  <a:lnTo>
                    <a:pt x="295" y="577"/>
                  </a:lnTo>
                  <a:lnTo>
                    <a:pt x="284" y="580"/>
                  </a:lnTo>
                  <a:lnTo>
                    <a:pt x="272" y="582"/>
                  </a:lnTo>
                  <a:lnTo>
                    <a:pt x="260" y="585"/>
                  </a:lnTo>
                  <a:lnTo>
                    <a:pt x="248" y="586"/>
                  </a:lnTo>
                  <a:lnTo>
                    <a:pt x="236" y="586"/>
                  </a:lnTo>
                  <a:lnTo>
                    <a:pt x="223" y="586"/>
                  </a:lnTo>
                  <a:lnTo>
                    <a:pt x="212" y="585"/>
                  </a:lnTo>
                  <a:lnTo>
                    <a:pt x="200" y="582"/>
                  </a:lnTo>
                  <a:lnTo>
                    <a:pt x="189" y="580"/>
                  </a:lnTo>
                  <a:lnTo>
                    <a:pt x="177" y="577"/>
                  </a:lnTo>
                  <a:lnTo>
                    <a:pt x="166" y="573"/>
                  </a:lnTo>
                  <a:lnTo>
                    <a:pt x="155" y="568"/>
                  </a:lnTo>
                  <a:lnTo>
                    <a:pt x="144" y="563"/>
                  </a:lnTo>
                  <a:lnTo>
                    <a:pt x="133" y="557"/>
                  </a:lnTo>
                  <a:lnTo>
                    <a:pt x="123" y="550"/>
                  </a:lnTo>
                  <a:lnTo>
                    <a:pt x="113" y="544"/>
                  </a:lnTo>
                  <a:lnTo>
                    <a:pt x="104" y="536"/>
                  </a:lnTo>
                  <a:lnTo>
                    <a:pt x="95" y="528"/>
                  </a:lnTo>
                  <a:lnTo>
                    <a:pt x="85" y="519"/>
                  </a:lnTo>
                  <a:lnTo>
                    <a:pt x="77" y="510"/>
                  </a:lnTo>
                  <a:lnTo>
                    <a:pt x="69" y="500"/>
                  </a:lnTo>
                  <a:lnTo>
                    <a:pt x="61" y="490"/>
                  </a:lnTo>
                  <a:lnTo>
                    <a:pt x="54" y="479"/>
                  </a:lnTo>
                  <a:lnTo>
                    <a:pt x="47" y="468"/>
                  </a:lnTo>
                  <a:lnTo>
                    <a:pt x="39" y="457"/>
                  </a:lnTo>
                  <a:lnTo>
                    <a:pt x="33" y="445"/>
                  </a:lnTo>
                  <a:lnTo>
                    <a:pt x="28" y="433"/>
                  </a:lnTo>
                  <a:lnTo>
                    <a:pt x="23" y="420"/>
                  </a:lnTo>
                  <a:lnTo>
                    <a:pt x="18" y="407"/>
                  </a:lnTo>
                  <a:lnTo>
                    <a:pt x="14" y="393"/>
                  </a:lnTo>
                  <a:lnTo>
                    <a:pt x="10" y="381"/>
                  </a:lnTo>
                  <a:lnTo>
                    <a:pt x="7" y="367"/>
                  </a:lnTo>
                  <a:lnTo>
                    <a:pt x="5" y="352"/>
                  </a:lnTo>
                  <a:lnTo>
                    <a:pt x="3" y="338"/>
                  </a:lnTo>
                  <a:lnTo>
                    <a:pt x="1" y="323"/>
                  </a:lnTo>
                  <a:lnTo>
                    <a:pt x="0" y="309"/>
                  </a:lnTo>
                  <a:lnTo>
                    <a:pt x="0" y="293"/>
                  </a:lnTo>
                  <a:lnTo>
                    <a:pt x="0" y="278"/>
                  </a:lnTo>
                  <a:lnTo>
                    <a:pt x="1" y="263"/>
                  </a:lnTo>
                  <a:lnTo>
                    <a:pt x="3" y="248"/>
                  </a:lnTo>
                  <a:lnTo>
                    <a:pt x="5" y="234"/>
                  </a:lnTo>
                  <a:lnTo>
                    <a:pt x="7" y="220"/>
                  </a:lnTo>
                  <a:lnTo>
                    <a:pt x="10" y="206"/>
                  </a:lnTo>
                  <a:lnTo>
                    <a:pt x="14" y="192"/>
                  </a:lnTo>
                  <a:lnTo>
                    <a:pt x="18" y="179"/>
                  </a:lnTo>
                  <a:lnTo>
                    <a:pt x="23" y="166"/>
                  </a:lnTo>
                  <a:lnTo>
                    <a:pt x="28" y="153"/>
                  </a:lnTo>
                  <a:lnTo>
                    <a:pt x="33" y="141"/>
                  </a:lnTo>
                  <a:lnTo>
                    <a:pt x="39" y="129"/>
                  </a:lnTo>
                  <a:lnTo>
                    <a:pt x="47" y="117"/>
                  </a:lnTo>
                  <a:lnTo>
                    <a:pt x="54" y="106"/>
                  </a:lnTo>
                  <a:lnTo>
                    <a:pt x="61" y="96"/>
                  </a:lnTo>
                  <a:lnTo>
                    <a:pt x="69" y="86"/>
                  </a:lnTo>
                  <a:lnTo>
                    <a:pt x="77" y="76"/>
                  </a:lnTo>
                  <a:lnTo>
                    <a:pt x="85" y="67"/>
                  </a:lnTo>
                  <a:lnTo>
                    <a:pt x="95" y="58"/>
                  </a:lnTo>
                  <a:lnTo>
                    <a:pt x="104" y="50"/>
                  </a:lnTo>
                  <a:lnTo>
                    <a:pt x="113" y="43"/>
                  </a:lnTo>
                  <a:lnTo>
                    <a:pt x="123" y="35"/>
                  </a:lnTo>
                  <a:lnTo>
                    <a:pt x="133" y="29"/>
                  </a:lnTo>
                  <a:lnTo>
                    <a:pt x="144" y="22"/>
                  </a:lnTo>
                  <a:lnTo>
                    <a:pt x="155" y="17"/>
                  </a:lnTo>
                  <a:lnTo>
                    <a:pt x="166" y="14"/>
                  </a:lnTo>
                  <a:lnTo>
                    <a:pt x="177" y="10"/>
                  </a:lnTo>
                  <a:lnTo>
                    <a:pt x="189" y="6"/>
                  </a:lnTo>
                  <a:lnTo>
                    <a:pt x="200" y="3"/>
                  </a:lnTo>
                  <a:lnTo>
                    <a:pt x="212" y="1"/>
                  </a:lnTo>
                  <a:lnTo>
                    <a:pt x="223" y="1"/>
                  </a:lnTo>
                  <a:lnTo>
                    <a:pt x="236" y="0"/>
                  </a:lnTo>
                  <a:close/>
                </a:path>
              </a:pathLst>
            </a:custGeom>
            <a:solidFill>
              <a:srgbClr val="FFCC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4" name="Freeform 132"/>
            <p:cNvSpPr>
              <a:spLocks noEditPoints="1"/>
            </p:cNvSpPr>
            <p:nvPr/>
          </p:nvSpPr>
          <p:spPr bwMode="auto">
            <a:xfrm>
              <a:off x="6854825" y="1847850"/>
              <a:ext cx="254000" cy="195263"/>
            </a:xfrm>
            <a:custGeom>
              <a:avLst/>
              <a:gdLst>
                <a:gd name="T0" fmla="*/ 2147483647 w 479"/>
                <a:gd name="T1" fmla="*/ 2147483647 h 593"/>
                <a:gd name="T2" fmla="*/ 2147483647 w 479"/>
                <a:gd name="T3" fmla="*/ 2147483647 h 593"/>
                <a:gd name="T4" fmla="*/ 2147483647 w 479"/>
                <a:gd name="T5" fmla="*/ 2147483647 h 593"/>
                <a:gd name="T6" fmla="*/ 2147483647 w 479"/>
                <a:gd name="T7" fmla="*/ 2147483647 h 593"/>
                <a:gd name="T8" fmla="*/ 2147483647 w 479"/>
                <a:gd name="T9" fmla="*/ 2147483647 h 593"/>
                <a:gd name="T10" fmla="*/ 2147483647 w 479"/>
                <a:gd name="T11" fmla="*/ 2147483647 h 593"/>
                <a:gd name="T12" fmla="*/ 2147483647 w 479"/>
                <a:gd name="T13" fmla="*/ 0 h 593"/>
                <a:gd name="T14" fmla="*/ 2147483647 w 479"/>
                <a:gd name="T15" fmla="*/ 2147483647 h 593"/>
                <a:gd name="T16" fmla="*/ 2147483647 w 479"/>
                <a:gd name="T17" fmla="*/ 2147483647 h 593"/>
                <a:gd name="T18" fmla="*/ 2147483647 w 479"/>
                <a:gd name="T19" fmla="*/ 2147483647 h 593"/>
                <a:gd name="T20" fmla="*/ 2147483647 w 479"/>
                <a:gd name="T21" fmla="*/ 2147483647 h 593"/>
                <a:gd name="T22" fmla="*/ 2147483647 w 479"/>
                <a:gd name="T23" fmla="*/ 2147483647 h 593"/>
                <a:gd name="T24" fmla="*/ 2147483647 w 479"/>
                <a:gd name="T25" fmla="*/ 2147483647 h 593"/>
                <a:gd name="T26" fmla="*/ 2147483647 w 479"/>
                <a:gd name="T27" fmla="*/ 2147483647 h 593"/>
                <a:gd name="T28" fmla="*/ 2147483647 w 479"/>
                <a:gd name="T29" fmla="*/ 2147483647 h 593"/>
                <a:gd name="T30" fmla="*/ 2147483647 w 479"/>
                <a:gd name="T31" fmla="*/ 2147483647 h 593"/>
                <a:gd name="T32" fmla="*/ 2147483647 w 479"/>
                <a:gd name="T33" fmla="*/ 2147483647 h 593"/>
                <a:gd name="T34" fmla="*/ 2147483647 w 479"/>
                <a:gd name="T35" fmla="*/ 2147483647 h 593"/>
                <a:gd name="T36" fmla="*/ 2147483647 w 479"/>
                <a:gd name="T37" fmla="*/ 2147483647 h 593"/>
                <a:gd name="T38" fmla="*/ 2147483647 w 479"/>
                <a:gd name="T39" fmla="*/ 2147483647 h 593"/>
                <a:gd name="T40" fmla="*/ 2147483647 w 479"/>
                <a:gd name="T41" fmla="*/ 2147483647 h 593"/>
                <a:gd name="T42" fmla="*/ 2147483647 w 479"/>
                <a:gd name="T43" fmla="*/ 2147483647 h 593"/>
                <a:gd name="T44" fmla="*/ 2147483647 w 479"/>
                <a:gd name="T45" fmla="*/ 2147483647 h 593"/>
                <a:gd name="T46" fmla="*/ 2147483647 w 479"/>
                <a:gd name="T47" fmla="*/ 2147483647 h 593"/>
                <a:gd name="T48" fmla="*/ 2147483647 w 479"/>
                <a:gd name="T49" fmla="*/ 2147483647 h 593"/>
                <a:gd name="T50" fmla="*/ 2147483647 w 479"/>
                <a:gd name="T51" fmla="*/ 2147483647 h 593"/>
                <a:gd name="T52" fmla="*/ 2147483647 w 479"/>
                <a:gd name="T53" fmla="*/ 2147483647 h 593"/>
                <a:gd name="T54" fmla="*/ 2147483647 w 479"/>
                <a:gd name="T55" fmla="*/ 2147483647 h 593"/>
                <a:gd name="T56" fmla="*/ 2147483647 w 479"/>
                <a:gd name="T57" fmla="*/ 2147483647 h 593"/>
                <a:gd name="T58" fmla="*/ 2147483647 w 479"/>
                <a:gd name="T59" fmla="*/ 2147483647 h 593"/>
                <a:gd name="T60" fmla="*/ 2147483647 w 479"/>
                <a:gd name="T61" fmla="*/ 2147483647 h 593"/>
                <a:gd name="T62" fmla="*/ 2147483647 w 479"/>
                <a:gd name="T63" fmla="*/ 2147483647 h 593"/>
                <a:gd name="T64" fmla="*/ 2147483647 w 479"/>
                <a:gd name="T65" fmla="*/ 2147483647 h 593"/>
                <a:gd name="T66" fmla="*/ 2147483647 w 479"/>
                <a:gd name="T67" fmla="*/ 2147483647 h 593"/>
                <a:gd name="T68" fmla="*/ 2147483647 w 479"/>
                <a:gd name="T69" fmla="*/ 2147483647 h 593"/>
                <a:gd name="T70" fmla="*/ 2147483647 w 479"/>
                <a:gd name="T71" fmla="*/ 2147483647 h 593"/>
                <a:gd name="T72" fmla="*/ 2147483647 w 479"/>
                <a:gd name="T73" fmla="*/ 2147483647 h 593"/>
                <a:gd name="T74" fmla="*/ 2147483647 w 479"/>
                <a:gd name="T75" fmla="*/ 2147483647 h 593"/>
                <a:gd name="T76" fmla="*/ 2147483647 w 479"/>
                <a:gd name="T77" fmla="*/ 2147483647 h 593"/>
                <a:gd name="T78" fmla="*/ 2147483647 w 479"/>
                <a:gd name="T79" fmla="*/ 2147483647 h 593"/>
                <a:gd name="T80" fmla="*/ 2147483647 w 479"/>
                <a:gd name="T81" fmla="*/ 2147483647 h 593"/>
                <a:gd name="T82" fmla="*/ 2147483647 w 479"/>
                <a:gd name="T83" fmla="*/ 2147483647 h 593"/>
                <a:gd name="T84" fmla="*/ 2147483647 w 479"/>
                <a:gd name="T85" fmla="*/ 2147483647 h 593"/>
                <a:gd name="T86" fmla="*/ 2147483647 w 479"/>
                <a:gd name="T87" fmla="*/ 2147483647 h 593"/>
                <a:gd name="T88" fmla="*/ 2147483647 w 479"/>
                <a:gd name="T89" fmla="*/ 2147483647 h 593"/>
                <a:gd name="T90" fmla="*/ 2147483647 w 479"/>
                <a:gd name="T91" fmla="*/ 2147483647 h 593"/>
                <a:gd name="T92" fmla="*/ 2147483647 w 479"/>
                <a:gd name="T93" fmla="*/ 2147483647 h 593"/>
                <a:gd name="T94" fmla="*/ 2147483647 w 479"/>
                <a:gd name="T95" fmla="*/ 2147483647 h 593"/>
                <a:gd name="T96" fmla="*/ 0 w 479"/>
                <a:gd name="T97" fmla="*/ 2147483647 h 593"/>
                <a:gd name="T98" fmla="*/ 2147483647 w 479"/>
                <a:gd name="T99" fmla="*/ 2147483647 h 593"/>
                <a:gd name="T100" fmla="*/ 2147483647 w 479"/>
                <a:gd name="T101" fmla="*/ 2147483647 h 593"/>
                <a:gd name="T102" fmla="*/ 2147483647 w 479"/>
                <a:gd name="T103" fmla="*/ 2147483647 h 593"/>
                <a:gd name="T104" fmla="*/ 2147483647 w 479"/>
                <a:gd name="T105" fmla="*/ 2147483647 h 593"/>
                <a:gd name="T106" fmla="*/ 2147483647 w 479"/>
                <a:gd name="T107" fmla="*/ 2147483647 h 593"/>
                <a:gd name="T108" fmla="*/ 2147483647 w 479"/>
                <a:gd name="T109" fmla="*/ 2147483647 h 593"/>
                <a:gd name="T110" fmla="*/ 2147483647 w 479"/>
                <a:gd name="T111" fmla="*/ 2147483647 h 59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79" h="593">
                  <a:moveTo>
                    <a:pt x="240" y="0"/>
                  </a:moveTo>
                  <a:lnTo>
                    <a:pt x="252" y="0"/>
                  </a:lnTo>
                  <a:lnTo>
                    <a:pt x="264" y="1"/>
                  </a:lnTo>
                  <a:lnTo>
                    <a:pt x="276" y="3"/>
                  </a:lnTo>
                  <a:lnTo>
                    <a:pt x="289" y="5"/>
                  </a:lnTo>
                  <a:lnTo>
                    <a:pt x="300" y="9"/>
                  </a:lnTo>
                  <a:lnTo>
                    <a:pt x="311" y="13"/>
                  </a:lnTo>
                  <a:lnTo>
                    <a:pt x="322" y="18"/>
                  </a:lnTo>
                  <a:lnTo>
                    <a:pt x="333" y="23"/>
                  </a:lnTo>
                  <a:lnTo>
                    <a:pt x="344" y="29"/>
                  </a:lnTo>
                  <a:lnTo>
                    <a:pt x="354" y="36"/>
                  </a:lnTo>
                  <a:lnTo>
                    <a:pt x="364" y="43"/>
                  </a:lnTo>
                  <a:lnTo>
                    <a:pt x="373" y="51"/>
                  </a:lnTo>
                  <a:lnTo>
                    <a:pt x="383" y="58"/>
                  </a:lnTo>
                  <a:lnTo>
                    <a:pt x="392" y="67"/>
                  </a:lnTo>
                  <a:lnTo>
                    <a:pt x="401" y="76"/>
                  </a:lnTo>
                  <a:lnTo>
                    <a:pt x="409" y="86"/>
                  </a:lnTo>
                  <a:lnTo>
                    <a:pt x="405" y="91"/>
                  </a:lnTo>
                  <a:lnTo>
                    <a:pt x="397" y="81"/>
                  </a:lnTo>
                  <a:lnTo>
                    <a:pt x="389" y="72"/>
                  </a:lnTo>
                  <a:lnTo>
                    <a:pt x="380" y="63"/>
                  </a:lnTo>
                  <a:lnTo>
                    <a:pt x="370" y="56"/>
                  </a:lnTo>
                  <a:lnTo>
                    <a:pt x="361" y="48"/>
                  </a:lnTo>
                  <a:lnTo>
                    <a:pt x="351" y="41"/>
                  </a:lnTo>
                  <a:lnTo>
                    <a:pt x="342" y="34"/>
                  </a:lnTo>
                  <a:lnTo>
                    <a:pt x="331" y="29"/>
                  </a:lnTo>
                  <a:lnTo>
                    <a:pt x="320" y="24"/>
                  </a:lnTo>
                  <a:lnTo>
                    <a:pt x="309" y="19"/>
                  </a:lnTo>
                  <a:lnTo>
                    <a:pt x="299" y="15"/>
                  </a:lnTo>
                  <a:lnTo>
                    <a:pt x="287" y="13"/>
                  </a:lnTo>
                  <a:lnTo>
                    <a:pt x="275" y="10"/>
                  </a:lnTo>
                  <a:lnTo>
                    <a:pt x="264" y="8"/>
                  </a:lnTo>
                  <a:lnTo>
                    <a:pt x="252" y="6"/>
                  </a:lnTo>
                  <a:lnTo>
                    <a:pt x="240" y="6"/>
                  </a:lnTo>
                  <a:lnTo>
                    <a:pt x="240" y="0"/>
                  </a:lnTo>
                  <a:close/>
                  <a:moveTo>
                    <a:pt x="409" y="86"/>
                  </a:moveTo>
                  <a:lnTo>
                    <a:pt x="417" y="96"/>
                  </a:lnTo>
                  <a:lnTo>
                    <a:pt x="425" y="108"/>
                  </a:lnTo>
                  <a:lnTo>
                    <a:pt x="432" y="119"/>
                  </a:lnTo>
                  <a:lnTo>
                    <a:pt x="438" y="131"/>
                  </a:lnTo>
                  <a:lnTo>
                    <a:pt x="445" y="142"/>
                  </a:lnTo>
                  <a:lnTo>
                    <a:pt x="450" y="155"/>
                  </a:lnTo>
                  <a:lnTo>
                    <a:pt x="455" y="167"/>
                  </a:lnTo>
                  <a:lnTo>
                    <a:pt x="460" y="181"/>
                  </a:lnTo>
                  <a:lnTo>
                    <a:pt x="464" y="194"/>
                  </a:lnTo>
                  <a:lnTo>
                    <a:pt x="468" y="208"/>
                  </a:lnTo>
                  <a:lnTo>
                    <a:pt x="472" y="222"/>
                  </a:lnTo>
                  <a:lnTo>
                    <a:pt x="475" y="237"/>
                  </a:lnTo>
                  <a:lnTo>
                    <a:pt x="477" y="251"/>
                  </a:lnTo>
                  <a:lnTo>
                    <a:pt x="478" y="266"/>
                  </a:lnTo>
                  <a:lnTo>
                    <a:pt x="479" y="281"/>
                  </a:lnTo>
                  <a:lnTo>
                    <a:pt x="479" y="296"/>
                  </a:lnTo>
                  <a:lnTo>
                    <a:pt x="474" y="296"/>
                  </a:lnTo>
                  <a:lnTo>
                    <a:pt x="474" y="281"/>
                  </a:lnTo>
                  <a:lnTo>
                    <a:pt x="473" y="266"/>
                  </a:lnTo>
                  <a:lnTo>
                    <a:pt x="472" y="252"/>
                  </a:lnTo>
                  <a:lnTo>
                    <a:pt x="470" y="238"/>
                  </a:lnTo>
                  <a:lnTo>
                    <a:pt x="466" y="224"/>
                  </a:lnTo>
                  <a:lnTo>
                    <a:pt x="463" y="210"/>
                  </a:lnTo>
                  <a:lnTo>
                    <a:pt x="459" y="196"/>
                  </a:lnTo>
                  <a:lnTo>
                    <a:pt x="455" y="184"/>
                  </a:lnTo>
                  <a:lnTo>
                    <a:pt x="451" y="170"/>
                  </a:lnTo>
                  <a:lnTo>
                    <a:pt x="446" y="158"/>
                  </a:lnTo>
                  <a:lnTo>
                    <a:pt x="440" y="146"/>
                  </a:lnTo>
                  <a:lnTo>
                    <a:pt x="434" y="134"/>
                  </a:lnTo>
                  <a:lnTo>
                    <a:pt x="428" y="123"/>
                  </a:lnTo>
                  <a:lnTo>
                    <a:pt x="420" y="112"/>
                  </a:lnTo>
                  <a:lnTo>
                    <a:pt x="413" y="101"/>
                  </a:lnTo>
                  <a:lnTo>
                    <a:pt x="405" y="91"/>
                  </a:lnTo>
                  <a:lnTo>
                    <a:pt x="409" y="86"/>
                  </a:lnTo>
                  <a:close/>
                  <a:moveTo>
                    <a:pt x="479" y="296"/>
                  </a:moveTo>
                  <a:lnTo>
                    <a:pt x="479" y="312"/>
                  </a:lnTo>
                  <a:lnTo>
                    <a:pt x="478" y="327"/>
                  </a:lnTo>
                  <a:lnTo>
                    <a:pt x="477" y="341"/>
                  </a:lnTo>
                  <a:lnTo>
                    <a:pt x="475" y="356"/>
                  </a:lnTo>
                  <a:lnTo>
                    <a:pt x="472" y="370"/>
                  </a:lnTo>
                  <a:lnTo>
                    <a:pt x="468" y="384"/>
                  </a:lnTo>
                  <a:lnTo>
                    <a:pt x="464" y="398"/>
                  </a:lnTo>
                  <a:lnTo>
                    <a:pt x="460" y="412"/>
                  </a:lnTo>
                  <a:lnTo>
                    <a:pt x="455" y="424"/>
                  </a:lnTo>
                  <a:lnTo>
                    <a:pt x="450" y="437"/>
                  </a:lnTo>
                  <a:lnTo>
                    <a:pt x="445" y="450"/>
                  </a:lnTo>
                  <a:lnTo>
                    <a:pt x="438" y="462"/>
                  </a:lnTo>
                  <a:lnTo>
                    <a:pt x="432" y="474"/>
                  </a:lnTo>
                  <a:lnTo>
                    <a:pt x="425" y="485"/>
                  </a:lnTo>
                  <a:lnTo>
                    <a:pt x="417" y="495"/>
                  </a:lnTo>
                  <a:lnTo>
                    <a:pt x="409" y="505"/>
                  </a:lnTo>
                  <a:lnTo>
                    <a:pt x="405" y="500"/>
                  </a:lnTo>
                  <a:lnTo>
                    <a:pt x="413" y="491"/>
                  </a:lnTo>
                  <a:lnTo>
                    <a:pt x="420" y="480"/>
                  </a:lnTo>
                  <a:lnTo>
                    <a:pt x="428" y="470"/>
                  </a:lnTo>
                  <a:lnTo>
                    <a:pt x="434" y="458"/>
                  </a:lnTo>
                  <a:lnTo>
                    <a:pt x="440" y="446"/>
                  </a:lnTo>
                  <a:lnTo>
                    <a:pt x="446" y="434"/>
                  </a:lnTo>
                  <a:lnTo>
                    <a:pt x="451" y="422"/>
                  </a:lnTo>
                  <a:lnTo>
                    <a:pt x="455" y="409"/>
                  </a:lnTo>
                  <a:lnTo>
                    <a:pt x="459" y="395"/>
                  </a:lnTo>
                  <a:lnTo>
                    <a:pt x="463" y="382"/>
                  </a:lnTo>
                  <a:lnTo>
                    <a:pt x="466" y="369"/>
                  </a:lnTo>
                  <a:lnTo>
                    <a:pt x="470" y="355"/>
                  </a:lnTo>
                  <a:lnTo>
                    <a:pt x="472" y="341"/>
                  </a:lnTo>
                  <a:lnTo>
                    <a:pt x="473" y="326"/>
                  </a:lnTo>
                  <a:lnTo>
                    <a:pt x="474" y="310"/>
                  </a:lnTo>
                  <a:lnTo>
                    <a:pt x="474" y="296"/>
                  </a:lnTo>
                  <a:lnTo>
                    <a:pt x="479" y="296"/>
                  </a:lnTo>
                  <a:close/>
                  <a:moveTo>
                    <a:pt x="409" y="505"/>
                  </a:moveTo>
                  <a:lnTo>
                    <a:pt x="401" y="515"/>
                  </a:lnTo>
                  <a:lnTo>
                    <a:pt x="392" y="524"/>
                  </a:lnTo>
                  <a:lnTo>
                    <a:pt x="383" y="533"/>
                  </a:lnTo>
                  <a:lnTo>
                    <a:pt x="373" y="542"/>
                  </a:lnTo>
                  <a:lnTo>
                    <a:pt x="364" y="550"/>
                  </a:lnTo>
                  <a:lnTo>
                    <a:pt x="354" y="556"/>
                  </a:lnTo>
                  <a:lnTo>
                    <a:pt x="344" y="564"/>
                  </a:lnTo>
                  <a:lnTo>
                    <a:pt x="333" y="569"/>
                  </a:lnTo>
                  <a:lnTo>
                    <a:pt x="322" y="575"/>
                  </a:lnTo>
                  <a:lnTo>
                    <a:pt x="311" y="579"/>
                  </a:lnTo>
                  <a:lnTo>
                    <a:pt x="300" y="583"/>
                  </a:lnTo>
                  <a:lnTo>
                    <a:pt x="289" y="586"/>
                  </a:lnTo>
                  <a:lnTo>
                    <a:pt x="276" y="589"/>
                  </a:lnTo>
                  <a:lnTo>
                    <a:pt x="264" y="590"/>
                  </a:lnTo>
                  <a:lnTo>
                    <a:pt x="252" y="591"/>
                  </a:lnTo>
                  <a:lnTo>
                    <a:pt x="240" y="593"/>
                  </a:lnTo>
                  <a:lnTo>
                    <a:pt x="240" y="586"/>
                  </a:lnTo>
                  <a:lnTo>
                    <a:pt x="252" y="585"/>
                  </a:lnTo>
                  <a:lnTo>
                    <a:pt x="264" y="584"/>
                  </a:lnTo>
                  <a:lnTo>
                    <a:pt x="275" y="583"/>
                  </a:lnTo>
                  <a:lnTo>
                    <a:pt x="287" y="580"/>
                  </a:lnTo>
                  <a:lnTo>
                    <a:pt x="299" y="576"/>
                  </a:lnTo>
                  <a:lnTo>
                    <a:pt x="309" y="572"/>
                  </a:lnTo>
                  <a:lnTo>
                    <a:pt x="320" y="569"/>
                  </a:lnTo>
                  <a:lnTo>
                    <a:pt x="331" y="564"/>
                  </a:lnTo>
                  <a:lnTo>
                    <a:pt x="342" y="557"/>
                  </a:lnTo>
                  <a:lnTo>
                    <a:pt x="351" y="551"/>
                  </a:lnTo>
                  <a:lnTo>
                    <a:pt x="361" y="543"/>
                  </a:lnTo>
                  <a:lnTo>
                    <a:pt x="370" y="536"/>
                  </a:lnTo>
                  <a:lnTo>
                    <a:pt x="380" y="528"/>
                  </a:lnTo>
                  <a:lnTo>
                    <a:pt x="389" y="519"/>
                  </a:lnTo>
                  <a:lnTo>
                    <a:pt x="397" y="510"/>
                  </a:lnTo>
                  <a:lnTo>
                    <a:pt x="405" y="500"/>
                  </a:lnTo>
                  <a:lnTo>
                    <a:pt x="409" y="505"/>
                  </a:lnTo>
                  <a:close/>
                  <a:moveTo>
                    <a:pt x="240" y="593"/>
                  </a:moveTo>
                  <a:lnTo>
                    <a:pt x="227" y="591"/>
                  </a:lnTo>
                  <a:lnTo>
                    <a:pt x="215" y="590"/>
                  </a:lnTo>
                  <a:lnTo>
                    <a:pt x="204" y="589"/>
                  </a:lnTo>
                  <a:lnTo>
                    <a:pt x="192" y="586"/>
                  </a:lnTo>
                  <a:lnTo>
                    <a:pt x="180" y="583"/>
                  </a:lnTo>
                  <a:lnTo>
                    <a:pt x="169" y="579"/>
                  </a:lnTo>
                  <a:lnTo>
                    <a:pt x="158" y="575"/>
                  </a:lnTo>
                  <a:lnTo>
                    <a:pt x="147" y="569"/>
                  </a:lnTo>
                  <a:lnTo>
                    <a:pt x="136" y="564"/>
                  </a:lnTo>
                  <a:lnTo>
                    <a:pt x="126" y="556"/>
                  </a:lnTo>
                  <a:lnTo>
                    <a:pt x="116" y="550"/>
                  </a:lnTo>
                  <a:lnTo>
                    <a:pt x="107" y="542"/>
                  </a:lnTo>
                  <a:lnTo>
                    <a:pt x="97" y="533"/>
                  </a:lnTo>
                  <a:lnTo>
                    <a:pt x="88" y="524"/>
                  </a:lnTo>
                  <a:lnTo>
                    <a:pt x="79" y="515"/>
                  </a:lnTo>
                  <a:lnTo>
                    <a:pt x="71" y="505"/>
                  </a:lnTo>
                  <a:lnTo>
                    <a:pt x="75" y="500"/>
                  </a:lnTo>
                  <a:lnTo>
                    <a:pt x="83" y="510"/>
                  </a:lnTo>
                  <a:lnTo>
                    <a:pt x="91" y="519"/>
                  </a:lnTo>
                  <a:lnTo>
                    <a:pt x="100" y="528"/>
                  </a:lnTo>
                  <a:lnTo>
                    <a:pt x="109" y="536"/>
                  </a:lnTo>
                  <a:lnTo>
                    <a:pt x="119" y="543"/>
                  </a:lnTo>
                  <a:lnTo>
                    <a:pt x="128" y="551"/>
                  </a:lnTo>
                  <a:lnTo>
                    <a:pt x="138" y="557"/>
                  </a:lnTo>
                  <a:lnTo>
                    <a:pt x="149" y="564"/>
                  </a:lnTo>
                  <a:lnTo>
                    <a:pt x="160" y="569"/>
                  </a:lnTo>
                  <a:lnTo>
                    <a:pt x="170" y="572"/>
                  </a:lnTo>
                  <a:lnTo>
                    <a:pt x="181" y="576"/>
                  </a:lnTo>
                  <a:lnTo>
                    <a:pt x="193" y="580"/>
                  </a:lnTo>
                  <a:lnTo>
                    <a:pt x="205" y="583"/>
                  </a:lnTo>
                  <a:lnTo>
                    <a:pt x="216" y="584"/>
                  </a:lnTo>
                  <a:lnTo>
                    <a:pt x="228" y="585"/>
                  </a:lnTo>
                  <a:lnTo>
                    <a:pt x="240" y="586"/>
                  </a:lnTo>
                  <a:lnTo>
                    <a:pt x="240" y="593"/>
                  </a:lnTo>
                  <a:close/>
                  <a:moveTo>
                    <a:pt x="71" y="505"/>
                  </a:moveTo>
                  <a:lnTo>
                    <a:pt x="63" y="495"/>
                  </a:lnTo>
                  <a:lnTo>
                    <a:pt x="56" y="485"/>
                  </a:lnTo>
                  <a:lnTo>
                    <a:pt x="48" y="474"/>
                  </a:lnTo>
                  <a:lnTo>
                    <a:pt x="41" y="462"/>
                  </a:lnTo>
                  <a:lnTo>
                    <a:pt x="35" y="450"/>
                  </a:lnTo>
                  <a:lnTo>
                    <a:pt x="30" y="437"/>
                  </a:lnTo>
                  <a:lnTo>
                    <a:pt x="24" y="424"/>
                  </a:lnTo>
                  <a:lnTo>
                    <a:pt x="20" y="412"/>
                  </a:lnTo>
                  <a:lnTo>
                    <a:pt x="16" y="398"/>
                  </a:lnTo>
                  <a:lnTo>
                    <a:pt x="12" y="384"/>
                  </a:lnTo>
                  <a:lnTo>
                    <a:pt x="9" y="370"/>
                  </a:lnTo>
                  <a:lnTo>
                    <a:pt x="6" y="356"/>
                  </a:lnTo>
                  <a:lnTo>
                    <a:pt x="4" y="341"/>
                  </a:lnTo>
                  <a:lnTo>
                    <a:pt x="3" y="327"/>
                  </a:lnTo>
                  <a:lnTo>
                    <a:pt x="1" y="312"/>
                  </a:lnTo>
                  <a:lnTo>
                    <a:pt x="0" y="296"/>
                  </a:lnTo>
                  <a:lnTo>
                    <a:pt x="7" y="296"/>
                  </a:lnTo>
                  <a:lnTo>
                    <a:pt x="7" y="310"/>
                  </a:lnTo>
                  <a:lnTo>
                    <a:pt x="8" y="326"/>
                  </a:lnTo>
                  <a:lnTo>
                    <a:pt x="9" y="341"/>
                  </a:lnTo>
                  <a:lnTo>
                    <a:pt x="11" y="355"/>
                  </a:lnTo>
                  <a:lnTo>
                    <a:pt x="14" y="369"/>
                  </a:lnTo>
                  <a:lnTo>
                    <a:pt x="17" y="382"/>
                  </a:lnTo>
                  <a:lnTo>
                    <a:pt x="20" y="395"/>
                  </a:lnTo>
                  <a:lnTo>
                    <a:pt x="25" y="409"/>
                  </a:lnTo>
                  <a:lnTo>
                    <a:pt x="29" y="422"/>
                  </a:lnTo>
                  <a:lnTo>
                    <a:pt x="34" y="434"/>
                  </a:lnTo>
                  <a:lnTo>
                    <a:pt x="40" y="446"/>
                  </a:lnTo>
                  <a:lnTo>
                    <a:pt x="46" y="458"/>
                  </a:lnTo>
                  <a:lnTo>
                    <a:pt x="53" y="470"/>
                  </a:lnTo>
                  <a:lnTo>
                    <a:pt x="60" y="480"/>
                  </a:lnTo>
                  <a:lnTo>
                    <a:pt x="67" y="491"/>
                  </a:lnTo>
                  <a:lnTo>
                    <a:pt x="75" y="500"/>
                  </a:lnTo>
                  <a:lnTo>
                    <a:pt x="71" y="505"/>
                  </a:lnTo>
                  <a:close/>
                  <a:moveTo>
                    <a:pt x="0" y="296"/>
                  </a:moveTo>
                  <a:lnTo>
                    <a:pt x="1" y="281"/>
                  </a:lnTo>
                  <a:lnTo>
                    <a:pt x="3" y="266"/>
                  </a:lnTo>
                  <a:lnTo>
                    <a:pt x="4" y="251"/>
                  </a:lnTo>
                  <a:lnTo>
                    <a:pt x="6" y="237"/>
                  </a:lnTo>
                  <a:lnTo>
                    <a:pt x="9" y="222"/>
                  </a:lnTo>
                  <a:lnTo>
                    <a:pt x="12" y="208"/>
                  </a:lnTo>
                  <a:lnTo>
                    <a:pt x="16" y="194"/>
                  </a:lnTo>
                  <a:lnTo>
                    <a:pt x="20" y="181"/>
                  </a:lnTo>
                  <a:lnTo>
                    <a:pt x="24" y="167"/>
                  </a:lnTo>
                  <a:lnTo>
                    <a:pt x="30" y="155"/>
                  </a:lnTo>
                  <a:lnTo>
                    <a:pt x="35" y="142"/>
                  </a:lnTo>
                  <a:lnTo>
                    <a:pt x="41" y="131"/>
                  </a:lnTo>
                  <a:lnTo>
                    <a:pt x="48" y="119"/>
                  </a:lnTo>
                  <a:lnTo>
                    <a:pt x="56" y="108"/>
                  </a:lnTo>
                  <a:lnTo>
                    <a:pt x="63" y="96"/>
                  </a:lnTo>
                  <a:lnTo>
                    <a:pt x="71" y="86"/>
                  </a:lnTo>
                  <a:lnTo>
                    <a:pt x="75" y="91"/>
                  </a:lnTo>
                  <a:lnTo>
                    <a:pt x="67" y="101"/>
                  </a:lnTo>
                  <a:lnTo>
                    <a:pt x="60" y="112"/>
                  </a:lnTo>
                  <a:lnTo>
                    <a:pt x="53" y="123"/>
                  </a:lnTo>
                  <a:lnTo>
                    <a:pt x="46" y="134"/>
                  </a:lnTo>
                  <a:lnTo>
                    <a:pt x="40" y="146"/>
                  </a:lnTo>
                  <a:lnTo>
                    <a:pt x="34" y="158"/>
                  </a:lnTo>
                  <a:lnTo>
                    <a:pt x="29" y="170"/>
                  </a:lnTo>
                  <a:lnTo>
                    <a:pt x="25" y="184"/>
                  </a:lnTo>
                  <a:lnTo>
                    <a:pt x="20" y="196"/>
                  </a:lnTo>
                  <a:lnTo>
                    <a:pt x="17" y="210"/>
                  </a:lnTo>
                  <a:lnTo>
                    <a:pt x="14" y="224"/>
                  </a:lnTo>
                  <a:lnTo>
                    <a:pt x="11" y="238"/>
                  </a:lnTo>
                  <a:lnTo>
                    <a:pt x="9" y="252"/>
                  </a:lnTo>
                  <a:lnTo>
                    <a:pt x="8" y="266"/>
                  </a:lnTo>
                  <a:lnTo>
                    <a:pt x="7" y="281"/>
                  </a:lnTo>
                  <a:lnTo>
                    <a:pt x="7" y="296"/>
                  </a:lnTo>
                  <a:lnTo>
                    <a:pt x="0" y="296"/>
                  </a:lnTo>
                  <a:close/>
                  <a:moveTo>
                    <a:pt x="71" y="86"/>
                  </a:moveTo>
                  <a:lnTo>
                    <a:pt x="79" y="76"/>
                  </a:lnTo>
                  <a:lnTo>
                    <a:pt x="88" y="67"/>
                  </a:lnTo>
                  <a:lnTo>
                    <a:pt x="97" y="58"/>
                  </a:lnTo>
                  <a:lnTo>
                    <a:pt x="107" y="51"/>
                  </a:lnTo>
                  <a:lnTo>
                    <a:pt x="116" y="43"/>
                  </a:lnTo>
                  <a:lnTo>
                    <a:pt x="126" y="36"/>
                  </a:lnTo>
                  <a:lnTo>
                    <a:pt x="136" y="29"/>
                  </a:lnTo>
                  <a:lnTo>
                    <a:pt x="147" y="23"/>
                  </a:lnTo>
                  <a:lnTo>
                    <a:pt x="158" y="18"/>
                  </a:lnTo>
                  <a:lnTo>
                    <a:pt x="169" y="13"/>
                  </a:lnTo>
                  <a:lnTo>
                    <a:pt x="180" y="9"/>
                  </a:lnTo>
                  <a:lnTo>
                    <a:pt x="192" y="5"/>
                  </a:lnTo>
                  <a:lnTo>
                    <a:pt x="204" y="3"/>
                  </a:lnTo>
                  <a:lnTo>
                    <a:pt x="215" y="1"/>
                  </a:lnTo>
                  <a:lnTo>
                    <a:pt x="227" y="0"/>
                  </a:lnTo>
                  <a:lnTo>
                    <a:pt x="240" y="0"/>
                  </a:lnTo>
                  <a:lnTo>
                    <a:pt x="240" y="6"/>
                  </a:lnTo>
                  <a:lnTo>
                    <a:pt x="228" y="6"/>
                  </a:lnTo>
                  <a:lnTo>
                    <a:pt x="216" y="8"/>
                  </a:lnTo>
                  <a:lnTo>
                    <a:pt x="205" y="10"/>
                  </a:lnTo>
                  <a:lnTo>
                    <a:pt x="193" y="13"/>
                  </a:lnTo>
                  <a:lnTo>
                    <a:pt x="181" y="15"/>
                  </a:lnTo>
                  <a:lnTo>
                    <a:pt x="170" y="19"/>
                  </a:lnTo>
                  <a:lnTo>
                    <a:pt x="160" y="24"/>
                  </a:lnTo>
                  <a:lnTo>
                    <a:pt x="149" y="29"/>
                  </a:lnTo>
                  <a:lnTo>
                    <a:pt x="138" y="34"/>
                  </a:lnTo>
                  <a:lnTo>
                    <a:pt x="128" y="41"/>
                  </a:lnTo>
                  <a:lnTo>
                    <a:pt x="119" y="48"/>
                  </a:lnTo>
                  <a:lnTo>
                    <a:pt x="109" y="56"/>
                  </a:lnTo>
                  <a:lnTo>
                    <a:pt x="100" y="63"/>
                  </a:lnTo>
                  <a:lnTo>
                    <a:pt x="91" y="72"/>
                  </a:lnTo>
                  <a:lnTo>
                    <a:pt x="83" y="81"/>
                  </a:lnTo>
                  <a:lnTo>
                    <a:pt x="75" y="91"/>
                  </a:lnTo>
                  <a:lnTo>
                    <a:pt x="71" y="86"/>
                  </a:lnTo>
                  <a:close/>
                </a:path>
              </a:pathLst>
            </a:custGeom>
            <a:solidFill>
              <a:srgbClr val="37343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7" name="右箭头 3"/>
            <p:cNvSpPr>
              <a:spLocks noChangeArrowheads="1"/>
            </p:cNvSpPr>
            <p:nvPr/>
          </p:nvSpPr>
          <p:spPr bwMode="auto">
            <a:xfrm>
              <a:off x="1652061" y="2041422"/>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58" name="右箭头 44"/>
            <p:cNvSpPr>
              <a:spLocks noChangeArrowheads="1"/>
            </p:cNvSpPr>
            <p:nvPr/>
          </p:nvSpPr>
          <p:spPr bwMode="auto">
            <a:xfrm>
              <a:off x="6175375" y="2171700"/>
              <a:ext cx="496888" cy="204788"/>
            </a:xfrm>
            <a:prstGeom prst="rightArrow">
              <a:avLst>
                <a:gd name="adj1" fmla="val 50000"/>
                <a:gd name="adj2" fmla="val 50021"/>
              </a:avLst>
            </a:prstGeom>
            <a:noFill/>
            <a:ln w="9525"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a:buFont typeface="Arial" pitchFamily="34" charset="0"/>
                <a:buNone/>
              </a:pPr>
              <a:endParaRPr lang="zh-CN" altLang="en-US"/>
            </a:p>
          </p:txBody>
        </p:sp>
        <p:sp>
          <p:nvSpPr>
            <p:cNvPr id="61" name="圆角矩形 60"/>
            <p:cNvSpPr/>
            <p:nvPr/>
          </p:nvSpPr>
          <p:spPr>
            <a:xfrm>
              <a:off x="388938" y="2896198"/>
              <a:ext cx="1214437" cy="328446"/>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输入端</a:t>
              </a:r>
            </a:p>
          </p:txBody>
        </p:sp>
        <p:sp>
          <p:nvSpPr>
            <p:cNvPr id="62" name="圆角矩形 61"/>
            <p:cNvSpPr/>
            <p:nvPr/>
          </p:nvSpPr>
          <p:spPr>
            <a:xfrm>
              <a:off x="6310313" y="2910494"/>
              <a:ext cx="2133600" cy="392362"/>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600" b="1" dirty="0">
                  <a:solidFill>
                    <a:srgbClr val="C00000"/>
                  </a:solidFill>
                  <a:latin typeface="楷体" panose="02010609060101010101" pitchFamily="49" charset="-122"/>
                  <a:ea typeface="楷体" panose="02010609060101010101" pitchFamily="49" charset="-122"/>
                  <a:cs typeface="Times New Roman" pitchFamily="18" charset="0"/>
                </a:rPr>
                <a:t>输出端：视觉对象</a:t>
              </a:r>
            </a:p>
          </p:txBody>
        </p:sp>
        <p:sp>
          <p:nvSpPr>
            <p:cNvPr id="63" name="圆角矩形 62"/>
            <p:cNvSpPr/>
            <p:nvPr/>
          </p:nvSpPr>
          <p:spPr>
            <a:xfrm>
              <a:off x="2142599" y="2765581"/>
              <a:ext cx="3916892" cy="579233"/>
            </a:xfrm>
            <a:prstGeom prst="roundRect">
              <a:avLst>
                <a:gd name="adj" fmla="val 4634"/>
              </a:avLst>
            </a:prstGeom>
            <a:solidFill>
              <a:srgbClr val="FFE8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  端到端学习</a:t>
              </a:r>
              <a:r>
                <a:rPr lang="en-US" altLang="zh-CN" sz="1200" b="1" dirty="0">
                  <a:solidFill>
                    <a:srgbClr val="C00000"/>
                  </a:solidFill>
                  <a:latin typeface="楷体" panose="02010609060101010101" pitchFamily="49" charset="-122"/>
                  <a:ea typeface="楷体" panose="02010609060101010101" pitchFamily="49" charset="-122"/>
                  <a:cs typeface="Times New Roman" pitchFamily="18" charset="0"/>
                </a:rPr>
                <a:t>:</a:t>
              </a:r>
            </a:p>
            <a:p>
              <a:pPr algn="ctr">
                <a:buFont typeface="Arial" panose="020B0604020202020204" pitchFamily="34" charset="0"/>
                <a:buNone/>
                <a:defRPr/>
              </a:pPr>
              <a:r>
                <a:rPr lang="zh-CN" altLang="en-US" sz="1200" b="1" dirty="0">
                  <a:solidFill>
                    <a:srgbClr val="C00000"/>
                  </a:solidFill>
                  <a:latin typeface="楷体" panose="02010609060101010101" pitchFamily="49" charset="-122"/>
                  <a:ea typeface="楷体" panose="02010609060101010101" pitchFamily="49" charset="-122"/>
                  <a:cs typeface="Times New Roman" pitchFamily="18" charset="0"/>
                </a:rPr>
                <a:t>通过卷积、池化和误差反向传播等手段，进行特征学习</a:t>
              </a:r>
            </a:p>
          </p:txBody>
        </p:sp>
        <p:pic>
          <p:nvPicPr>
            <p:cNvPr id="6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9137" y="1476602"/>
              <a:ext cx="3551399" cy="1269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4741392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C63A1E7-0DD1-478B-A2C3-FEFF42E73321}"/>
                  </a:ext>
                </a:extLst>
              </p:cNvPr>
              <p:cNvSpPr/>
              <p:nvPr/>
            </p:nvSpPr>
            <p:spPr>
              <a:xfrm>
                <a:off x="112466" y="1042434"/>
                <a:ext cx="9031534" cy="5042214"/>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当给定序列数据中当前时刻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时，可按照如下公式来计算内部记忆单元信息和隐式编码：</a:t>
                </a:r>
                <a:endPar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遗忘门信息输出：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h𝑓</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输出门信息输出：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h𝑜</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内部记忆单元信息输出：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隐式编码输出：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或者</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tanh</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ctr">
                  <a:lnSpc>
                    <a:spcPct val="150000"/>
                  </a:lnSpc>
                  <a:spcAft>
                    <a:spcPts val="600"/>
                  </a:spcAft>
                </a:pPr>
                <a:endPar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输入门、遗忘门和输出门通过各自参数对当前时刻输入数据</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和前一时刻隐式编码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处理后，利用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对处理结果进行非线性映射，因此三种门结构的输出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𝑜</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值域为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。正是由于三个门结构的输出值为位于</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到</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之间的向量，因此其在信息处理中起到了</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调控开关</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门</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作用。三个门结构所输出向量的维数、内部记忆单元的维数和隐式编码的维数均相等。</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C63A1E7-0DD1-478B-A2C3-FEFF42E73321}"/>
                  </a:ext>
                </a:extLst>
              </p:cNvPr>
              <p:cNvSpPr>
                <a:spLocks noRot="1" noChangeAspect="1" noMove="1" noResize="1" noEditPoints="1" noAdjustHandles="1" noChangeArrowheads="1" noChangeShapeType="1" noTextEdit="1"/>
              </p:cNvSpPr>
              <p:nvPr/>
            </p:nvSpPr>
            <p:spPr>
              <a:xfrm>
                <a:off x="112466" y="1042434"/>
                <a:ext cx="9031534" cy="5042214"/>
              </a:xfrm>
              <a:prstGeom prst="rect">
                <a:avLst/>
              </a:prstGeom>
              <a:blipFill>
                <a:blip r:embed="rId3"/>
                <a:stretch>
                  <a:fillRect l="-337" r="-337" b="-363"/>
                </a:stretch>
              </a:blipFill>
            </p:spPr>
            <p:txBody>
              <a:bodyPr/>
              <a:lstStyle/>
              <a:p>
                <a:r>
                  <a:rPr lang="zh-CN" altLang="en-US">
                    <a:noFill/>
                  </a:rPr>
                  <a:t> </a:t>
                </a:r>
              </a:p>
            </p:txBody>
          </p:sp>
        </mc:Fallback>
      </mc:AlternateContent>
      <p:sp>
        <p:nvSpPr>
          <p:cNvPr id="3" name="矩形: 圆角 2">
            <a:extLst>
              <a:ext uri="{FF2B5EF4-FFF2-40B4-BE49-F238E27FC236}">
                <a16:creationId xmlns:a16="http://schemas.microsoft.com/office/drawing/2014/main" id="{D84D972B-9AD6-4F88-B4CF-4E97FA8E5211}"/>
              </a:ext>
            </a:extLst>
          </p:cNvPr>
          <p:cNvSpPr/>
          <p:nvPr/>
        </p:nvSpPr>
        <p:spPr>
          <a:xfrm>
            <a:off x="594482" y="2171088"/>
            <a:ext cx="8254049" cy="2317784"/>
          </a:xfrm>
          <a:prstGeom prst="roundRect">
            <a:avLst/>
          </a:prstGeom>
          <a:solidFill>
            <a:schemeClr val="accent3">
              <a:lumMod val="40000"/>
              <a:lumOff val="60000"/>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914390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C856FB5-8033-40D2-8178-F7E3030E7068}"/>
                  </a:ext>
                </a:extLst>
              </p:cNvPr>
              <p:cNvSpPr/>
              <p:nvPr/>
            </p:nvSpPr>
            <p:spPr>
              <a:xfrm>
                <a:off x="386298" y="4629008"/>
                <a:ext cx="8254049" cy="1892826"/>
              </a:xfrm>
              <a:prstGeom prst="rect">
                <a:avLst/>
              </a:prstGeom>
            </p:spPr>
            <p:txBody>
              <a:bodyPr wrap="square">
                <a:spAutoFit/>
              </a:bodyPr>
              <a:lstStyle/>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中只有内部记忆单元信息</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这两种信息起到了对序列信息进行传递的作用。每个时刻</a:t>
                </a:r>
                <a14:m>
                  <m:oMath xmlns:m="http://schemas.openxmlformats.org/officeDocument/2006/math">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只有</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作为本时刻的输出以用于分类等处理。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u"/>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为例，在</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函数作用下，假设输入门</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的取值为</a:t>
                </a:r>
                <a14:m>
                  <m:oMath xmlns:m="http://schemas.openxmlformats.org/officeDocument/2006/math">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(0.05, 0.1,0.8)</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，则通过</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中按位相乘</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操作，输入门会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阻断</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0.05</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所对应按位相乘的信息）、也会</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放入</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一些信息进行后续操作（如</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0.8</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所对应按位相乘的信息）。当然，如果门的某一位取值为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，表示这一位所对应信息为全闭、禁止信息通过；如果门的某一位取值为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，表示这一位所对应的信息为全开、容许信息全部通过。遗忘门不容许一些信息后续传递，从另外一个侧面而言是为了关注需要关注信息。</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5C856FB5-8033-40D2-8178-F7E3030E7068}"/>
                  </a:ext>
                </a:extLst>
              </p:cNvPr>
              <p:cNvSpPr>
                <a:spLocks noRot="1" noChangeAspect="1" noMove="1" noResize="1" noEditPoints="1" noAdjustHandles="1" noChangeArrowheads="1" noChangeShapeType="1" noTextEdit="1"/>
              </p:cNvSpPr>
              <p:nvPr/>
            </p:nvSpPr>
            <p:spPr>
              <a:xfrm>
                <a:off x="386298" y="4629008"/>
                <a:ext cx="8254049" cy="1892826"/>
              </a:xfrm>
              <a:prstGeom prst="rect">
                <a:avLst/>
              </a:prstGeom>
              <a:blipFill>
                <a:blip r:embed="rId4"/>
                <a:stretch>
                  <a:fillRect l="-74" t="-322" r="-2437" b="-2251"/>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77D1B255-D496-45C9-9D8B-0FB3D1475CF5}"/>
              </a:ext>
            </a:extLst>
          </p:cNvPr>
          <p:cNvPicPr>
            <a:picLocks noChangeAspect="1"/>
          </p:cNvPicPr>
          <p:nvPr/>
        </p:nvPicPr>
        <p:blipFill>
          <a:blip r:embed="rId5"/>
          <a:stretch>
            <a:fillRect/>
          </a:stretch>
        </p:blipFill>
        <p:spPr>
          <a:xfrm>
            <a:off x="1440057" y="1126981"/>
            <a:ext cx="6263886" cy="3212385"/>
          </a:xfrm>
          <a:prstGeom prst="rect">
            <a:avLst/>
          </a:prstGeom>
        </p:spPr>
      </p:pic>
    </p:spTree>
    <p:extLst>
      <p:ext uri="{BB962C8B-B14F-4D97-AF65-F5344CB8AC3E}">
        <p14:creationId xmlns:p14="http://schemas.microsoft.com/office/powerpoint/2010/main" val="3175312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A735867-6267-4676-9044-DA2E81A06CF2}"/>
                  </a:ext>
                </a:extLst>
              </p:cNvPr>
              <p:cNvSpPr/>
              <p:nvPr/>
            </p:nvSpPr>
            <p:spPr>
              <a:xfrm>
                <a:off x="309237" y="4237821"/>
                <a:ext cx="8434973" cy="2139047"/>
              </a:xfrm>
              <a:prstGeom prst="rect">
                <a:avLst/>
              </a:prstGeom>
            </p:spPr>
            <p:txBody>
              <a:bodyPr wrap="square">
                <a:spAutoFit/>
              </a:bodyPr>
              <a:lstStyle/>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从</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可以看出，对当前时刻</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所对应内部记忆单元中信息的调整涉及到遗忘门信息、</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时刻所对应内部记忆单元中信息、输入门信息和</a:t>
                </a:r>
                <a14:m>
                  <m:oMath xmlns:m="http://schemas.openxmlformats.org/officeDocument/2006/math">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时刻的隐式编码。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spcAft>
                    <a:spcPts val="600"/>
                  </a:spcAft>
                  <a:buFont typeface="Wingdings" panose="05000000000000000000" pitchFamily="2" charset="2"/>
                  <a:buChar char="l"/>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函数的值域在</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(0,1)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之间，输入门、遗忘门和输出门三种门结构采用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这一非线性映射函数而起到了信息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控制门</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的作用。在内部记忆单元和隐式编码中，使用了</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这一非线性映射函数而没有继续使用</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𝑠𝑖𝑔𝑚𝑜𝑖𝑑</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非线性映射函数，其原因在于</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函数的值域为</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1,1)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𝑡𝑎𝑛h</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函数在进行信息整合时可起到信息</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增（为正）</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减（为负）</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的效果。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8A735867-6267-4676-9044-DA2E81A06CF2}"/>
                  </a:ext>
                </a:extLst>
              </p:cNvPr>
              <p:cNvSpPr>
                <a:spLocks noRot="1" noChangeAspect="1" noMove="1" noResize="1" noEditPoints="1" noAdjustHandles="1" noChangeArrowheads="1" noChangeShapeType="1" noTextEdit="1"/>
              </p:cNvSpPr>
              <p:nvPr/>
            </p:nvSpPr>
            <p:spPr>
              <a:xfrm>
                <a:off x="309237" y="4237821"/>
                <a:ext cx="8434973" cy="2139047"/>
              </a:xfrm>
              <a:prstGeom prst="rect">
                <a:avLst/>
              </a:prstGeom>
              <a:blipFill>
                <a:blip r:embed="rId4"/>
                <a:stretch>
                  <a:fillRect l="-289" t="-570" r="-434" b="-3134"/>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FBA9D879-7657-4163-8718-F56F60259936}"/>
              </a:ext>
            </a:extLst>
          </p:cNvPr>
          <p:cNvPicPr>
            <a:picLocks noChangeAspect="1"/>
          </p:cNvPicPr>
          <p:nvPr/>
        </p:nvPicPr>
        <p:blipFill>
          <a:blip r:embed="rId5"/>
          <a:stretch>
            <a:fillRect/>
          </a:stretch>
        </p:blipFill>
        <p:spPr>
          <a:xfrm>
            <a:off x="1440057" y="975396"/>
            <a:ext cx="6263886" cy="3212385"/>
          </a:xfrm>
          <a:prstGeom prst="rect">
            <a:avLst/>
          </a:prstGeom>
        </p:spPr>
      </p:pic>
    </p:spTree>
    <p:extLst>
      <p:ext uri="{BB962C8B-B14F-4D97-AF65-F5344CB8AC3E}">
        <p14:creationId xmlns:p14="http://schemas.microsoft.com/office/powerpoint/2010/main" val="2808315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长短时记忆网络</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CAEFA10-DA1D-48B6-8F22-92D5A0412B0C}"/>
                  </a:ext>
                </a:extLst>
              </p:cNvPr>
              <p:cNvSpPr/>
              <p:nvPr/>
            </p:nvSpPr>
            <p:spPr>
              <a:xfrm>
                <a:off x="198038" y="1034017"/>
                <a:ext cx="8747923" cy="4789966"/>
              </a:xfrm>
              <a:prstGeom prst="rect">
                <a:avLst/>
              </a:prstGeom>
            </p:spPr>
            <p:txBody>
              <a:bodyPr wrap="square">
                <a:spAutoFit/>
              </a:bodyPr>
              <a:lstStyle/>
              <a:p>
                <a:pPr indent="266700" algn="just">
                  <a:lnSpc>
                    <a:spcPct val="150000"/>
                  </a:lnSpc>
                  <a:spcAft>
                    <a:spcPts val="600"/>
                  </a:spcAft>
                </a:pPr>
                <a:r>
                  <a:rPr lang="en-US"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如何</a:t>
                </a:r>
                <a:r>
                  <a:rPr lang="zh-CN" altLang="en-US"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克服</a:t>
                </a:r>
                <a:r>
                  <a:rPr lang="zh-CN" altLang="zh-CN" b="1" kern="100" dirty="0">
                    <a:solidFill>
                      <a:srgbClr val="4F80BD"/>
                    </a:solidFill>
                    <a:latin typeface="Times New Roman" panose="02020603050405020304" pitchFamily="18" charset="0"/>
                    <a:ea typeface="华文楷体" panose="02010600040101010101" pitchFamily="2" charset="-122"/>
                    <a:cs typeface="Times New Roman" panose="02020603050405020304" pitchFamily="18" charset="0"/>
                  </a:rPr>
                  <a:t>梯度消失</a:t>
                </a:r>
                <a:endParaRPr lang="zh-CN" altLang="zh-CN" sz="1400" b="1" kern="100" dirty="0">
                  <a:solidFill>
                    <a:srgbClr val="4F80BD"/>
                  </a:solidFill>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𝑖</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𝑡𝑎𝑛h</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h𝑐</m:t>
                        </m:r>
                      </m:sub>
                    </m:sSub>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𝑏</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，有如下求导结果的存在：</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14:m>
                  <m:oMathPara xmlns:m="http://schemas.openxmlformats.org/officeDocument/2006/math">
                    <m:oMathParaPr>
                      <m:jc m:val="centerGroup"/>
                    </m:oMathParaPr>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可见，</a:t>
                </a:r>
                <a14:m>
                  <m:oMath xmlns:m="http://schemas.openxmlformats.org/officeDocument/2006/math">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Sub>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求导的结果至少大于等于</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，即遗忘门的输出结果。如果遗忘门选择保留旧状态，则这一求导结果就接近</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（或者接近向量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），使得梯度是存在的，从而避免了梯度消失问题。也就是说，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LSTM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通过引入门结构，在从</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到</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𝑡</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过程中引入加法来进行信息更新，避免了梯度消失问题。</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整体来看，内部记忆单元信息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这两种信息起到了对序列信息进行传递的作用。内部记忆单元信息</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好比人脑的长时记忆、隐式编码</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𝑡</m:t>
                        </m:r>
                      </m:sub>
                    </m:sSub>
                  </m:oMath>
                </a14:m>
                <a:r>
                  <a:rPr lang="zh-CN" altLang="zh-CN" kern="100" dirty="0">
                    <a:solidFill>
                      <a:srgbClr val="1A1A1A"/>
                    </a:solidFill>
                    <a:latin typeface="Times New Roman" panose="02020603050405020304" pitchFamily="18" charset="0"/>
                    <a:ea typeface="华文楷体" panose="02010600040101010101" pitchFamily="2" charset="-122"/>
                    <a:cs typeface="Times New Roman" panose="02020603050405020304" pitchFamily="18" charset="0"/>
                  </a:rPr>
                  <a:t>代表了短时记忆。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1CAEFA10-DA1D-48B6-8F22-92D5A0412B0C}"/>
                  </a:ext>
                </a:extLst>
              </p:cNvPr>
              <p:cNvSpPr>
                <a:spLocks noRot="1" noChangeAspect="1" noMove="1" noResize="1" noEditPoints="1" noAdjustHandles="1" noChangeArrowheads="1" noChangeShapeType="1" noTextEdit="1"/>
              </p:cNvSpPr>
              <p:nvPr/>
            </p:nvSpPr>
            <p:spPr>
              <a:xfrm>
                <a:off x="198038" y="1034017"/>
                <a:ext cx="8747923" cy="4789966"/>
              </a:xfrm>
              <a:prstGeom prst="rect">
                <a:avLst/>
              </a:prstGeom>
              <a:blipFill>
                <a:blip r:embed="rId3"/>
                <a:stretch>
                  <a:fillRect l="-557" r="-209" b="-12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289480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772871" y="96201"/>
            <a:ext cx="7507706" cy="657727"/>
          </a:xfrm>
        </p:spPr>
        <p:txBody>
          <a:bodyPr/>
          <a:lstStyle/>
          <a:p>
            <a:r>
              <a:rPr lang="zh-CN" altLang="en-US" sz="2000" dirty="0">
                <a:latin typeface="Times New Roman" panose="02020603050405020304" pitchFamily="18" charset="0"/>
                <a:cs typeface="Times New Roman" panose="02020603050405020304" pitchFamily="18" charset="0"/>
              </a:rPr>
              <a:t>门控循环单元神经网络</a:t>
            </a:r>
            <a:endParaRPr lang="zh-CN" altLang="en-US" sz="2000" b="1"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BDAB0D07-1949-4823-A560-A47033BB2037}"/>
              </a:ext>
            </a:extLst>
          </p:cNvPr>
          <p:cNvSpPr txBox="1"/>
          <p:nvPr/>
        </p:nvSpPr>
        <p:spPr>
          <a:xfrm>
            <a:off x="1389875" y="520396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6.22 GRU</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网络结构图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4" name="图片 3">
            <a:extLst>
              <a:ext uri="{FF2B5EF4-FFF2-40B4-BE49-F238E27FC236}">
                <a16:creationId xmlns:a16="http://schemas.microsoft.com/office/drawing/2014/main" id="{87778E70-2D49-4333-B4C1-B1BACF358D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9298" y="1759276"/>
            <a:ext cx="6261083" cy="3194131"/>
          </a:xfrm>
          <a:prstGeom prst="rect">
            <a:avLst/>
          </a:prstGeom>
        </p:spPr>
      </p:pic>
    </p:spTree>
    <p:extLst>
      <p:ext uri="{BB962C8B-B14F-4D97-AF65-F5344CB8AC3E}">
        <p14:creationId xmlns:p14="http://schemas.microsoft.com/office/powerpoint/2010/main" val="11232698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15162231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深度生成学习模型（</a:t>
            </a:r>
            <a:r>
              <a:rPr lang="en-US" altLang="zh-CN" sz="2000" dirty="0"/>
              <a:t>deep generative learning model</a:t>
            </a:r>
            <a:r>
              <a:rPr lang="zh-CN" altLang="zh-CN" sz="2000" dirty="0"/>
              <a:t>）</a:t>
            </a:r>
            <a:endParaRPr lang="zh-CN" altLang="en-US" sz="2000" b="1" dirty="0">
              <a:latin typeface="Times New Roman" panose="02020603050405020304" pitchFamily="18" charset="0"/>
              <a:cs typeface="Times New Roman" panose="02020603050405020304" pitchFamily="18" charset="0"/>
            </a:endParaRPr>
          </a:p>
        </p:txBody>
      </p:sp>
      <p:pic>
        <p:nvPicPr>
          <p:cNvPr id="59" name="图片 58"/>
          <p:cNvPicPr/>
          <p:nvPr/>
        </p:nvPicPr>
        <p:blipFill>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1499301" y="2785288"/>
            <a:ext cx="6709272" cy="2287989"/>
          </a:xfrm>
          <a:prstGeom prst="rect">
            <a:avLst/>
          </a:prstGeom>
        </p:spPr>
      </p:pic>
      <p:sp>
        <p:nvSpPr>
          <p:cNvPr id="6" name="文本框 5">
            <a:extLst>
              <a:ext uri="{FF2B5EF4-FFF2-40B4-BE49-F238E27FC236}">
                <a16:creationId xmlns:a16="http://schemas.microsoft.com/office/drawing/2014/main" id="{EA0F039E-82D4-4C3A-B727-16053F87B65F}"/>
              </a:ext>
            </a:extLst>
          </p:cNvPr>
          <p:cNvSpPr txBox="1"/>
          <p:nvPr/>
        </p:nvSpPr>
        <p:spPr>
          <a:xfrm>
            <a:off x="1499301" y="5156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6.23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生成模型的示意图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F8C584FE-8AEC-464E-BD36-715E7008A5F2}"/>
              </a:ext>
            </a:extLst>
          </p:cNvPr>
          <p:cNvSpPr txBox="1"/>
          <p:nvPr/>
        </p:nvSpPr>
        <p:spPr>
          <a:xfrm>
            <a:off x="729343" y="1095386"/>
            <a:ext cx="7959144" cy="1477328"/>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在本章之前的介绍中，神经网络模型从数据中提取出高层语义在数据中所蕴含的“模式”，并利用这些模式实现对数据的分类和检测等，这种模型通常称为判别模型，判别模型不关心数据如何生成，它只关心数据蕴含哪些模式以及如何将数据进行分类。与之相对的模型类型被称为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model)</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，生成模型需要学习目标数据的分布规律，以合成属于目标数据空间的新数据。</a:t>
            </a:r>
          </a:p>
        </p:txBody>
      </p:sp>
      <p:sp>
        <p:nvSpPr>
          <p:cNvPr id="10" name="文本框 9">
            <a:extLst>
              <a:ext uri="{FF2B5EF4-FFF2-40B4-BE49-F238E27FC236}">
                <a16:creationId xmlns:a16="http://schemas.microsoft.com/office/drawing/2014/main" id="{D99932CE-7B8F-40E2-92D4-218F2A75CBEA}"/>
              </a:ext>
            </a:extLst>
          </p:cNvPr>
          <p:cNvSpPr txBox="1"/>
          <p:nvPr/>
        </p:nvSpPr>
        <p:spPr>
          <a:xfrm>
            <a:off x="273831" y="5755606"/>
            <a:ext cx="8277741" cy="646331"/>
          </a:xfrm>
          <a:prstGeom prst="rect">
            <a:avLst/>
          </a:prstGeom>
          <a:noFill/>
        </p:spPr>
        <p:txBody>
          <a:bodyPr wrap="square">
            <a:spAutoFit/>
          </a:bodyPr>
          <a:lstStyle/>
          <a:p>
            <a:pPr algn="ct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生成模型代表：变分自编码器</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(variational auto-encoder, VAE)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、自回归模型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(Autoregressive models)</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与生成对抗网络（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generative adversarial network</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a:t>
            </a:r>
          </a:p>
        </p:txBody>
      </p:sp>
    </p:spTree>
    <p:extLst>
      <p:ext uri="{BB962C8B-B14F-4D97-AF65-F5344CB8AC3E}">
        <p14:creationId xmlns:p14="http://schemas.microsoft.com/office/powerpoint/2010/main" val="28406677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655" y="2194018"/>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1503608" y="5341906"/>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文本框 7">
            <a:extLst>
              <a:ext uri="{FF2B5EF4-FFF2-40B4-BE49-F238E27FC236}">
                <a16:creationId xmlns:a16="http://schemas.microsoft.com/office/drawing/2014/main" id="{032F88E2-3D73-4641-B648-3CFAA7B8E84C}"/>
              </a:ext>
            </a:extLst>
          </p:cNvPr>
          <p:cNvSpPr txBox="1"/>
          <p:nvPr/>
        </p:nvSpPr>
        <p:spPr>
          <a:xfrm>
            <a:off x="727655" y="1102851"/>
            <a:ext cx="7643613" cy="923330"/>
          </a:xfrm>
          <a:prstGeom prst="rect">
            <a:avLst/>
          </a:prstGeom>
          <a:noFill/>
        </p:spPr>
        <p:txBody>
          <a:bodyPr wrap="square">
            <a:spAutoFit/>
          </a:bodyPr>
          <a:lstStyle/>
          <a:p>
            <a:pPr algn="just"/>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生成对抗网络是由</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Ian Goodfellow</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等人于</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年提出的一种生成模型</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[Goodfellow2014]</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，该模型可视为两个神经网络相互竞争的零和游戏（</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zero-sum game</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），“以子之矛，陷子之盾”，最终达到纳什均衡。</a:t>
            </a:r>
          </a:p>
        </p:txBody>
      </p:sp>
    </p:spTree>
    <p:extLst>
      <p:ext uri="{BB962C8B-B14F-4D97-AF65-F5344CB8AC3E}">
        <p14:creationId xmlns:p14="http://schemas.microsoft.com/office/powerpoint/2010/main" val="3623821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p:pic>
        <p:nvPicPr>
          <p:cNvPr id="3" name="图片 2">
            <a:extLst>
              <a:ext uri="{FF2B5EF4-FFF2-40B4-BE49-F238E27FC236}">
                <a16:creationId xmlns:a16="http://schemas.microsoft.com/office/drawing/2014/main" id="{FA659CC4-ACDB-4573-BD06-607F945DA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238" y="983796"/>
            <a:ext cx="7598537" cy="2980051"/>
          </a:xfrm>
          <a:prstGeom prst="rect">
            <a:avLst/>
          </a:prstGeom>
        </p:spPr>
      </p:pic>
      <p:sp>
        <p:nvSpPr>
          <p:cNvPr id="6" name="文本框 5">
            <a:extLst>
              <a:ext uri="{FF2B5EF4-FFF2-40B4-BE49-F238E27FC236}">
                <a16:creationId xmlns:a16="http://schemas.microsoft.com/office/drawing/2014/main" id="{6A5225F3-0DDB-4157-BA10-09D187118D9F}"/>
              </a:ext>
            </a:extLst>
          </p:cNvPr>
          <p:cNvSpPr txBox="1"/>
          <p:nvPr/>
        </p:nvSpPr>
        <p:spPr>
          <a:xfrm>
            <a:off x="2606420" y="406590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B73CCD91-8923-4BCF-B06C-2F3F665A254F}"/>
              </a:ext>
            </a:extLst>
          </p:cNvPr>
          <p:cNvSpPr txBox="1"/>
          <p:nvPr/>
        </p:nvSpPr>
        <p:spPr>
          <a:xfrm>
            <a:off x="772731" y="4537290"/>
            <a:ext cx="7598537" cy="1077218"/>
          </a:xfrm>
          <a:prstGeom prst="rect">
            <a:avLst/>
          </a:prstGeom>
          <a:noFill/>
        </p:spPr>
        <p:txBody>
          <a:bodyPr wrap="square">
            <a:spAutoFit/>
          </a:bodyPr>
          <a:lstStyle/>
          <a:p>
            <a:pPr algn="just"/>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生成对抗网络由一个生成器（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generator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）和一个判别器（</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discriminator</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，简称</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D</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）组成。</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GAN</a:t>
            </a:r>
            <a:r>
              <a:rPr lang="zh-CN" altLang="en-US" sz="1600" dirty="0">
                <a:latin typeface="Times New Roman" panose="02020603050405020304" pitchFamily="18" charset="0"/>
                <a:ea typeface="华文楷体" panose="02010600040101010101" pitchFamily="2" charset="-122"/>
                <a:cs typeface="Times New Roman" panose="02020603050405020304" pitchFamily="18" charset="0"/>
              </a:rPr>
              <a:t>的核心是通过生成器和判别器两个神经网络之间的竞争对抗，不断提升彼此水平以使得生成器所生成数据（人为伪造数据）与真实数据相似，使得判别器无法区分真实数据和生成数据。</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4AC5C5F-9DE3-4D6D-9C3D-984C0AC04192}"/>
                  </a:ext>
                </a:extLst>
              </p:cNvPr>
              <p:cNvSpPr txBox="1"/>
              <p:nvPr/>
            </p:nvSpPr>
            <p:spPr>
              <a:xfrm>
                <a:off x="692238" y="5645354"/>
                <a:ext cx="7759521"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en-US" i="1" smtClean="0">
                              <a:solidFill>
                                <a:srgbClr val="836967"/>
                              </a:solidFill>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a:latin typeface="Cambria Math" panose="02040503050406030204" pitchFamily="18" charset="0"/>
                                </a:rPr>
                                <m:t>min</m:t>
                              </m:r>
                            </m:e>
                            <m:lim>
                              <m:r>
                                <a:rPr lang="zh-CN" altLang="en-US" i="1">
                                  <a:latin typeface="Cambria Math" panose="02040503050406030204" pitchFamily="18" charset="0"/>
                                </a:rPr>
                                <m:t>𝐺</m:t>
                              </m:r>
                            </m:lim>
                          </m:limLow>
                        </m:fName>
                        <m:e>
                          <m:func>
                            <m:funcPr>
                              <m:ctrlPr>
                                <a:rPr lang="zh-CN" altLang="en-US" i="1">
                                  <a:latin typeface="Cambria Math" panose="02040503050406030204" pitchFamily="18" charset="0"/>
                                </a:rPr>
                              </m:ctrlPr>
                            </m:funcPr>
                            <m:fName>
                              <m:limLow>
                                <m:limLowPr>
                                  <m:ctrlPr>
                                    <a:rPr lang="zh-CN" altLang="en-US" i="1">
                                      <a:solidFill>
                                        <a:srgbClr val="836967"/>
                                      </a:solidFill>
                                      <a:latin typeface="Cambria Math" panose="02040503050406030204" pitchFamily="18" charset="0"/>
                                    </a:rPr>
                                  </m:ctrlPr>
                                </m:limLowPr>
                                <m:e>
                                  <m:r>
                                    <m:rPr>
                                      <m:sty m:val="p"/>
                                    </m:rPr>
                                    <a:rPr lang="zh-CN" altLang="en-US" i="0">
                                      <a:latin typeface="Cambria Math" panose="02040503050406030204" pitchFamily="18" charset="0"/>
                                    </a:rPr>
                                    <m:t>max</m:t>
                                  </m:r>
                                </m:e>
                                <m:lim>
                                  <m:r>
                                    <a:rPr lang="zh-CN" altLang="en-US" i="1">
                                      <a:latin typeface="Cambria Math" panose="02040503050406030204" pitchFamily="18" charset="0"/>
                                    </a:rPr>
                                    <m:t>𝐷</m:t>
                                  </m:r>
                                </m:lim>
                              </m:limLow>
                            </m:fName>
                            <m:e>
                              <m:r>
                                <a:rPr lang="zh-CN" altLang="en-US" i="1">
                                  <a:latin typeface="Cambria Math" panose="02040503050406030204" pitchFamily="18" charset="0"/>
                                </a:rPr>
                                <m:t>𝑉</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𝐷</m:t>
                                  </m:r>
                                  <m:r>
                                    <a:rPr lang="zh-CN" altLang="en-US" i="0">
                                      <a:latin typeface="Cambria Math" panose="02040503050406030204" pitchFamily="18" charset="0"/>
                                    </a:rPr>
                                    <m:t>,</m:t>
                                  </m:r>
                                  <m:r>
                                    <a:rPr lang="zh-CN" altLang="en-US" i="1">
                                      <a:latin typeface="Cambria Math" panose="02040503050406030204" pitchFamily="18" charset="0"/>
                                    </a:rPr>
                                    <m:t>𝐺</m:t>
                                  </m:r>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𝑑𝑎𝑡𝑎</m:t>
                                          </m:r>
                                        </m:sub>
                                      </m:sSub>
                                      <m:r>
                                        <a:rPr lang="zh-CN" altLang="en-US" i="0">
                                          <a:latin typeface="Cambria Math" panose="02040503050406030204" pitchFamily="18" charset="0"/>
                                        </a:rPr>
                                        <m:t>(</m:t>
                                      </m:r>
                                      <m:r>
                                        <a:rPr lang="zh-CN" altLang="en-US" i="1">
                                          <a:latin typeface="Cambria Math" panose="02040503050406030204" pitchFamily="18" charset="0"/>
                                        </a:rPr>
                                        <m:t>𝑥</m:t>
                                      </m:r>
                                    </m:e>
                                  </m:d>
                                </m:sub>
                              </m:sSub>
                              <m:d>
                                <m:dPr>
                                  <m:begChr m:val="["/>
                                  <m:endChr m:val="]"/>
                                  <m:ctrlPr>
                                    <a:rPr lang="zh-CN" altLang="en-US" i="1">
                                      <a:solidFill>
                                        <a:srgbClr val="836967"/>
                                      </a:solidFill>
                                      <a:latin typeface="Cambria Math" panose="02040503050406030204" pitchFamily="18" charset="0"/>
                                    </a:rPr>
                                  </m:ctrlPr>
                                </m:dPr>
                                <m:e>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𝑥</m:t>
                                          </m:r>
                                        </m:e>
                                      </m:d>
                                    </m:e>
                                  </m:func>
                                </m:e>
                              </m:d>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0">
                                      <a:latin typeface="Cambria Math" panose="02040503050406030204" pitchFamily="18" charset="0"/>
                                    </a:rPr>
                                    <m:t>𝔼</m:t>
                                  </m:r>
                                </m:e>
                                <m:sub>
                                  <m:d>
                                    <m:dPr>
                                      <m:begChr m:val=""/>
                                      <m:ctrlPr>
                                        <a:rPr lang="zh-CN" altLang="en-US" i="1">
                                          <a:latin typeface="Cambria Math" panose="02040503050406030204" pitchFamily="18" charset="0"/>
                                        </a:rPr>
                                      </m:ctrlPr>
                                    </m:dPr>
                                    <m:e>
                                      <m:r>
                                        <a:rPr lang="zh-CN" altLang="en-US" i="1">
                                          <a:latin typeface="Cambria Math" panose="02040503050406030204" pitchFamily="18" charset="0"/>
                                        </a:rPr>
                                        <m:t>𝑧</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𝑝</m:t>
                                          </m:r>
                                        </m:e>
                                        <m:sub>
                                          <m:r>
                                            <a:rPr lang="zh-CN" altLang="en-US" i="1">
                                              <a:latin typeface="Cambria Math" panose="02040503050406030204" pitchFamily="18" charset="0"/>
                                            </a:rPr>
                                            <m:t>𝑧</m:t>
                                          </m:r>
                                        </m:sub>
                                      </m:sSub>
                                      <m:r>
                                        <a:rPr lang="zh-CN" altLang="en-US" i="0">
                                          <a:latin typeface="Cambria Math" panose="02040503050406030204" pitchFamily="18" charset="0"/>
                                        </a:rPr>
                                        <m:t>(</m:t>
                                      </m:r>
                                      <m:r>
                                        <a:rPr lang="zh-CN" altLang="en-US" i="1">
                                          <a:latin typeface="Cambria Math" panose="02040503050406030204" pitchFamily="18" charset="0"/>
                                        </a:rPr>
                                        <m:t>𝑧</m:t>
                                      </m:r>
                                    </m:e>
                                  </m:d>
                                </m:sub>
                              </m:sSub>
                              <m:r>
                                <a:rPr lang="zh-CN" altLang="en-US" i="0">
                                  <a:latin typeface="Cambria Math" panose="02040503050406030204" pitchFamily="18" charset="0"/>
                                </a:rPr>
                                <m:t>[</m:t>
                              </m:r>
                              <m:func>
                                <m:funcPr>
                                  <m:ctrlPr>
                                    <a:rPr lang="zh-CN" altLang="en-US" i="1">
                                      <a:latin typeface="Cambria Math" panose="02040503050406030204" pitchFamily="18" charset="0"/>
                                    </a:rPr>
                                  </m:ctrlPr>
                                </m:funcPr>
                                <m:fName>
                                  <m:r>
                                    <m:rPr>
                                      <m:sty m:val="p"/>
                                    </m:rPr>
                                    <a:rPr lang="zh-CN" altLang="en-US" i="0">
                                      <a:latin typeface="Cambria Math" panose="02040503050406030204" pitchFamily="18" charset="0"/>
                                    </a:rPr>
                                    <m:t>log</m:t>
                                  </m:r>
                                </m:fName>
                                <m:e>
                                  <m:d>
                                    <m:dPr>
                                      <m:endChr m:val="]"/>
                                      <m:ctrlPr>
                                        <a:rPr lang="zh-CN" altLang="en-US" i="1">
                                          <a:latin typeface="Cambria Math" panose="02040503050406030204" pitchFamily="18" charset="0"/>
                                        </a:rPr>
                                      </m:ctrlPr>
                                    </m:dPr>
                                    <m:e>
                                      <m:r>
                                        <a:rPr lang="zh-CN" altLang="en-US" i="0">
                                          <a:latin typeface="Cambria Math" panose="02040503050406030204" pitchFamily="18" charset="0"/>
                                        </a:rPr>
                                        <m:t>1−</m:t>
                                      </m:r>
                                      <m:r>
                                        <a:rPr lang="zh-CN" altLang="en-US" i="1">
                                          <a:latin typeface="Cambria Math" panose="02040503050406030204" pitchFamily="18" charset="0"/>
                                        </a:rPr>
                                        <m:t>𝐷</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𝐺</m:t>
                                          </m:r>
                                          <m:d>
                                            <m:dPr>
                                              <m:ctrlPr>
                                                <a:rPr lang="zh-CN" altLang="en-US" i="1">
                                                  <a:solidFill>
                                                    <a:srgbClr val="836967"/>
                                                  </a:solidFill>
                                                  <a:latin typeface="Cambria Math" panose="02040503050406030204" pitchFamily="18" charset="0"/>
                                                </a:rPr>
                                              </m:ctrlPr>
                                            </m:dPr>
                                            <m:e>
                                              <m:r>
                                                <a:rPr lang="zh-CN" altLang="en-US" i="1">
                                                  <a:latin typeface="Cambria Math" panose="02040503050406030204" pitchFamily="18" charset="0"/>
                                                </a:rPr>
                                                <m:t>𝑧</m:t>
                                              </m:r>
                                            </m:e>
                                          </m:d>
                                        </m:e>
                                      </m:d>
                                      <m:r>
                                        <a:rPr lang="zh-CN" altLang="en-US" i="0">
                                          <a:latin typeface="Cambria Math" panose="02040503050406030204" pitchFamily="18" charset="0"/>
                                        </a:rPr>
                                        <m:t>)</m:t>
                                      </m:r>
                                    </m:e>
                                  </m:d>
                                </m:e>
                              </m:func>
                            </m:e>
                          </m:func>
                        </m:e>
                      </m:func>
                    </m:oMath>
                  </m:oMathPara>
                </a14:m>
                <a:endParaRPr lang="zh-CN" altLang="en-US" dirty="0"/>
              </a:p>
            </p:txBody>
          </p:sp>
        </mc:Choice>
        <mc:Fallback xmlns="">
          <p:sp>
            <p:nvSpPr>
              <p:cNvPr id="10" name="文本框 9">
                <a:extLst>
                  <a:ext uri="{FF2B5EF4-FFF2-40B4-BE49-F238E27FC236}">
                    <a16:creationId xmlns:a16="http://schemas.microsoft.com/office/drawing/2014/main" id="{84AC5C5F-9DE3-4D6D-9C3D-984C0AC04192}"/>
                  </a:ext>
                </a:extLst>
              </p:cNvPr>
              <p:cNvSpPr txBox="1">
                <a:spLocks noRot="1" noChangeAspect="1" noMove="1" noResize="1" noEditPoints="1" noAdjustHandles="1" noChangeArrowheads="1" noChangeShapeType="1" noTextEdit="1"/>
              </p:cNvSpPr>
              <p:nvPr/>
            </p:nvSpPr>
            <p:spPr>
              <a:xfrm>
                <a:off x="692238" y="5645354"/>
                <a:ext cx="7759521" cy="473015"/>
              </a:xfrm>
              <a:prstGeom prst="rect">
                <a:avLst/>
              </a:prstGeom>
              <a:blipFill>
                <a:blip r:embed="rId4"/>
                <a:stretch>
                  <a:fillRect t="-41026" b="-93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0498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zh-CN" sz="2000" dirty="0"/>
              <a:t>生成对抗网络（</a:t>
            </a:r>
            <a:r>
              <a:rPr lang="en-US" altLang="zh-CN" sz="2000" dirty="0"/>
              <a:t>deep generative learning model</a:t>
            </a:r>
            <a:r>
              <a:rPr lang="zh-CN" altLang="zh-CN" sz="2000" dirty="0"/>
              <a:t>）</a:t>
            </a:r>
            <a:endParaRPr lang="zh-CN" altLang="en-US" sz="2000" dirty="0"/>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输入：神经网络</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输出：神经网络参数</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2049173"/>
                      </a:ext>
                    </a:extLst>
                  </a:tr>
                  <a:tr h="3146742">
                    <a:tc>
                      <a:txBody>
                        <a:bodyPr/>
                        <a:lstStyle/>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算法步骤：</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每轮训练循环执行：</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训练</a:t>
                          </a:r>
                          <a:r>
                            <a:rPr lang="en-US" sz="1200" kern="100" dirty="0">
                              <a:effectLst/>
                              <a:latin typeface="Times New Roman" panose="02020603050405020304" pitchFamily="18" charset="0"/>
                              <a:ea typeface="华文楷体" panose="02010600040101010101" pitchFamily="2" charset="-122"/>
                              <a:cs typeface="Times New Roman" panose="02020603050405020304" pitchFamily="18" charset="0"/>
                            </a:rPr>
                            <a:t>k</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轮判别器：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从真实数据分布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6096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沿梯度上升方向更新判别器参数：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𝑑</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𝑥</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从噪声分布</a:t>
                          </a:r>
                          <a14:m>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中采样</a:t>
                          </a:r>
                          <a14:m>
                            <m:oMath xmlns:m="http://schemas.openxmlformats.org/officeDocument/2006/math">
                              <m:r>
                                <a:rPr lang="en-US" sz="1200" i="1" kern="0">
                                  <a:effectLst/>
                                  <a:latin typeface="Cambria Math" panose="02040503050406030204" pitchFamily="18" charset="0"/>
                                  <a:ea typeface="Cambria Math" panose="02040503050406030204" pitchFamily="18" charset="0"/>
                                  <a:cs typeface="Times New Roman" panose="02020603050405020304" pitchFamily="18" charset="0"/>
                                </a:rPr>
                                <m:t>𝑚</m:t>
                              </m:r>
                            </m:oMath>
                          </a14:m>
                          <a:r>
                            <a:rPr lang="zh-CN" sz="1200" kern="0" dirty="0">
                              <a:effectLst/>
                              <a:latin typeface="Times New Roman" panose="02020603050405020304" pitchFamily="18" charset="0"/>
                              <a:ea typeface="华文楷体" panose="02010600040101010101" pitchFamily="2" charset="-122"/>
                              <a:cs typeface="Times New Roman" panose="02020603050405020304" pitchFamily="18" charset="0"/>
                            </a:rPr>
                            <a:t>个样本</a:t>
                          </a:r>
                          <a14:m>
                            <m:oMath xmlns:m="http://schemas.openxmlformats.org/officeDocument/2006/math">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2</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3</m:t>
                                      </m:r>
                                    </m:e>
                                  </m:d>
                                </m:sup>
                              </m:sSup>
                              <m:r>
                                <a:rPr lang="en-US" sz="1200" kern="0">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𝑚</m:t>
                                      </m:r>
                                    </m:e>
                                  </m:d>
                                </m:sup>
                              </m:sSup>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m:t>
                              </m:r>
                            </m:oMath>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沿梯度</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下降方向更新</a:t>
                          </a:r>
                          <a:r>
                            <a:rPr lang="zh-CN" altLang="en-US" sz="1200" kern="100">
                              <a:effectLst/>
                              <a:latin typeface="Times New Roman" panose="02020603050405020304" pitchFamily="18" charset="0"/>
                              <a:ea typeface="华文楷体" panose="02010600040101010101" pitchFamily="2" charset="-122"/>
                              <a:cs typeface="Times New Roman" panose="02020603050405020304" pitchFamily="18" charset="0"/>
                            </a:rPr>
                            <a:t>生成</a:t>
                          </a:r>
                          <a:r>
                            <a:rPr lang="zh-CN" sz="1200" kern="100">
                              <a:effectLst/>
                              <a:latin typeface="Times New Roman" panose="02020603050405020304" pitchFamily="18" charset="0"/>
                              <a:ea typeface="华文楷体" panose="02010600040101010101" pitchFamily="2" charset="-122"/>
                              <a:cs typeface="Times New Roman" panose="02020603050405020304" pitchFamily="18" charset="0"/>
                            </a:rPr>
                            <a:t>器</a:t>
                          </a:r>
                          <a:r>
                            <a:rPr lang="zh-CN" sz="1200" kern="100" dirty="0">
                              <a:effectLst/>
                              <a:latin typeface="Times New Roman" panose="02020603050405020304" pitchFamily="18" charset="0"/>
                              <a:ea typeface="华文楷体" panose="02010600040101010101" pitchFamily="2" charset="-122"/>
                              <a:cs typeface="Times New Roman" panose="02020603050405020304" pitchFamily="18" charset="0"/>
                            </a:rPr>
                            <a:t>参数：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14:m>
                            <m:oMathPara xmlns:m="http://schemas.openxmlformats.org/officeDocument/2006/math">
                              <m:oMathParaPr>
                                <m:jc m:val="centerGroup"/>
                              </m:oMathParaPr>
                              <m:oMath xmlns:m="http://schemas.openxmlformats.org/officeDocument/2006/math">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t>
                                    </m:r>
                                  </m:e>
                                  <m:sub>
                                    <m:sSub>
                                      <m:sSub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𝑔</m:t>
                                        </m:r>
                                      </m:sub>
                                    </m:sSub>
                                  </m:sub>
                                </m:sSub>
                                <m:f>
                                  <m:f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1</m:t>
                                    </m:r>
                                  </m:num>
                                  <m:den>
                                    <m:r>
                                      <m:rPr>
                                        <m:sty m:val="p"/>
                                      </m:rPr>
                                      <a:rPr lang="en-US" sz="1200" kern="100">
                                        <a:effectLst/>
                                        <a:latin typeface="Cambria Math" panose="02040503050406030204" pitchFamily="18" charset="0"/>
                                        <a:ea typeface="华文楷体" panose="02010600040101010101" pitchFamily="2" charset="-122"/>
                                        <a:cs typeface="Times New Roman" panose="02020603050405020304" pitchFamily="18" charset="0"/>
                                      </a:rPr>
                                      <m:t>m</m:t>
                                    </m:r>
                                  </m:den>
                                </m:f>
                                <m:nary>
                                  <m:naryPr>
                                    <m:chr m:val="∑"/>
                                    <m:limLoc m:val="undOv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𝑖</m:t>
                                    </m:r>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sz="1200" i="1" kern="100">
                                        <a:effectLst/>
                                        <a:latin typeface="Cambria Math" panose="02040503050406030204" pitchFamily="18" charset="0"/>
                                        <a:ea typeface="华文楷体" panose="02010600040101010101" pitchFamily="2" charset="-122"/>
                                        <a:cs typeface="Times New Roman" panose="02020603050405020304" pitchFamily="18" charset="0"/>
                                      </a:rPr>
                                      <m:t>𝑚</m:t>
                                    </m:r>
                                  </m:sup>
                                  <m:e>
                                    <m:func>
                                      <m:func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sz="1200" kern="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1−</m:t>
                                            </m:r>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𝑧</m:t>
                                                        </m:r>
                                                      </m:e>
                                                      <m:sup>
                                                        <m:d>
                                                          <m:dPr>
                                                            <m:ctrlPr>
                                                              <a:rPr 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1200" i="1" kern="0">
                                                                <a:effectLst/>
                                                                <a:latin typeface="Cambria Math" panose="02040503050406030204" pitchFamily="18" charset="0"/>
                                                                <a:ea typeface="华文楷体" panose="02010600040101010101" pitchFamily="2" charset="-122"/>
                                                                <a:cs typeface="Times New Roman" panose="02020603050405020304" pitchFamily="18" charset="0"/>
                                                              </a:rPr>
                                                              <m:t>𝑖</m:t>
                                                            </m:r>
                                                          </m:e>
                                                        </m:d>
                                                      </m:sup>
                                                    </m:sSup>
                                                  </m:e>
                                                </m:d>
                                              </m:e>
                                            </m:d>
                                          </m:e>
                                        </m:d>
                                      </m:e>
                                    </m:func>
                                  </m:e>
                                </m:nary>
                              </m:oMath>
                            </m:oMathPara>
                          </a14:m>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7967114"/>
                      </a:ext>
                    </a:extLst>
                  </a:tr>
                </a:tbl>
              </a:graphicData>
            </a:graphic>
          </p:graphicFrame>
        </mc:Choice>
        <mc:Fallback xmlns="">
          <p:graphicFrame>
            <p:nvGraphicFramePr>
              <p:cNvPr id="2" name="表格 1">
                <a:extLst>
                  <a:ext uri="{FF2B5EF4-FFF2-40B4-BE49-F238E27FC236}">
                    <a16:creationId xmlns:a16="http://schemas.microsoft.com/office/drawing/2014/main" id="{2BF63167-BBF0-442B-98F2-59A7EC51F564}"/>
                  </a:ext>
                </a:extLst>
              </p:cNvPr>
              <p:cNvGraphicFramePr>
                <a:graphicFrameLocks noGrp="1"/>
              </p:cNvGraphicFramePr>
              <p:nvPr>
                <p:extLst>
                  <p:ext uri="{D42A27DB-BD31-4B8C-83A1-F6EECF244321}">
                    <p14:modId xmlns:p14="http://schemas.microsoft.com/office/powerpoint/2010/main" val="2924582424"/>
                  </p:ext>
                </p:extLst>
              </p:nvPr>
            </p:nvGraphicFramePr>
            <p:xfrm>
              <a:off x="534612" y="1469592"/>
              <a:ext cx="5274310" cy="3564834"/>
            </p:xfrm>
            <a:graphic>
              <a:graphicData uri="http://schemas.openxmlformats.org/drawingml/2006/table">
                <a:tbl>
                  <a:tblPr firstRow="1" firstCol="1" bandRow="1"/>
                  <a:tblGrid>
                    <a:gridCol w="5274310">
                      <a:extLst>
                        <a:ext uri="{9D8B030D-6E8A-4147-A177-3AD203B41FA5}">
                          <a16:colId xmlns:a16="http://schemas.microsoft.com/office/drawing/2014/main" val="2568119861"/>
                        </a:ext>
                      </a:extLst>
                    </a:gridCol>
                  </a:tblGrid>
                  <a:tr h="41809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1594" r="-115" b="-815942"/>
                          </a:stretch>
                        </a:blipFill>
                      </a:tcPr>
                    </a:tc>
                    <a:extLst>
                      <a:ext uri="{0D108BD9-81ED-4DB2-BD59-A6C34878D82A}">
                        <a16:rowId xmlns:a16="http://schemas.microsoft.com/office/drawing/2014/main" val="2022049173"/>
                      </a:ext>
                    </a:extLst>
                  </a:tr>
                  <a:tr h="3146742">
                    <a:tc>
                      <a:txBody>
                        <a:bodyPr/>
                        <a:lstStyle/>
                        <a:p>
                          <a:endParaRPr lang="zh-CN"/>
                        </a:p>
                      </a:txBody>
                      <a:tcPr marL="68580" marR="68580"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a:blip r:embed="rId3"/>
                          <a:stretch>
                            <a:fillRect t="-14922" r="-115" b="-9109"/>
                          </a:stretch>
                        </a:blipFill>
                      </a:tcPr>
                    </a:tc>
                    <a:extLst>
                      <a:ext uri="{0D108BD9-81ED-4DB2-BD59-A6C34878D82A}">
                        <a16:rowId xmlns:a16="http://schemas.microsoft.com/office/drawing/2014/main" val="1987967114"/>
                      </a:ext>
                    </a:extLst>
                  </a:tr>
                </a:tbl>
              </a:graphicData>
            </a:graphic>
          </p:graphicFrame>
        </mc:Fallback>
      </mc:AlternateContent>
      <p:sp>
        <p:nvSpPr>
          <p:cNvPr id="4" name="Rectangle 1">
            <a:extLst>
              <a:ext uri="{FF2B5EF4-FFF2-40B4-BE49-F238E27FC236}">
                <a16:creationId xmlns:a16="http://schemas.microsoft.com/office/drawing/2014/main" id="{2A4638A9-9D0A-4133-884F-F9E1648E86E1}"/>
              </a:ext>
            </a:extLst>
          </p:cNvPr>
          <p:cNvSpPr>
            <a:spLocks noChangeArrowheads="1"/>
          </p:cNvSpPr>
          <p:nvPr/>
        </p:nvSpPr>
        <p:spPr bwMode="auto">
          <a:xfrm>
            <a:off x="215370" y="1155189"/>
            <a:ext cx="27366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48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算法</a:t>
            </a:r>
            <a:r>
              <a:rPr kumimoji="0" lang="en-US" altLang="zh-CN"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6.5.1  </a:t>
            </a:r>
            <a:r>
              <a:rPr kumimoji="0" lang="zh-CN" altLang="en-US" sz="1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训练生成对抗网络</a:t>
            </a:r>
            <a:endParaRPr kumimoji="0" lang="zh-CN" altLang="en-US" sz="5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1189CE48-5199-4F89-B193-42EBAD578C51}"/>
              </a:ext>
            </a:extLst>
          </p:cNvPr>
          <p:cNvPicPr>
            <a:picLocks noChangeAspect="1"/>
          </p:cNvPicPr>
          <p:nvPr/>
        </p:nvPicPr>
        <p:blipFill>
          <a:blip r:embed="rId4"/>
          <a:stretch>
            <a:fillRect/>
          </a:stretch>
        </p:blipFill>
        <p:spPr>
          <a:xfrm>
            <a:off x="534613" y="4434351"/>
            <a:ext cx="5282830" cy="1431976"/>
          </a:xfrm>
          <a:prstGeom prst="rect">
            <a:avLst/>
          </a:prstGeom>
        </p:spPr>
      </p:pic>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FEF607B-7BC8-49FA-B764-8111E418BDEA}"/>
                  </a:ext>
                </a:extLst>
              </p:cNvPr>
              <p:cNvSpPr txBox="1"/>
              <p:nvPr/>
            </p:nvSpPr>
            <p:spPr>
              <a:xfrm>
                <a:off x="6049263" y="1469592"/>
                <a:ext cx="2924443" cy="3035511"/>
              </a:xfrm>
              <a:prstGeom prst="rect">
                <a:avLst/>
              </a:prstGeom>
              <a:noFill/>
            </p:spPr>
            <p:txBody>
              <a:bodyPr wrap="square">
                <a:spAutoFit/>
              </a:bodyPr>
              <a:lstStyle/>
              <a:p>
                <a:pPr indent="266700" algn="just"/>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在训练初期，因为生成数据质量较低，判别器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可以轻易将其区分，此时</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无法为生成器</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提供显著的梯度，因此可以使用</a:t>
                </a:r>
                <a14:m>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𝑧</m:t>
                                </m:r>
                              </m:e>
                            </m:d>
                          </m:e>
                        </m:d>
                      </m:e>
                    </m:func>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来代替损失函数。这么做并不会影响其能够收敛至最优解的性质，且可以在训练初期提供足够的梯度。</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3" name="文本框 12">
                <a:extLst>
                  <a:ext uri="{FF2B5EF4-FFF2-40B4-BE49-F238E27FC236}">
                    <a16:creationId xmlns:a16="http://schemas.microsoft.com/office/drawing/2014/main" id="{0FEF607B-7BC8-49FA-B764-8111E418BDEA}"/>
                  </a:ext>
                </a:extLst>
              </p:cNvPr>
              <p:cNvSpPr txBox="1">
                <a:spLocks noRot="1" noChangeAspect="1" noMove="1" noResize="1" noEditPoints="1" noAdjustHandles="1" noChangeArrowheads="1" noChangeShapeType="1" noTextEdit="1"/>
              </p:cNvSpPr>
              <p:nvPr/>
            </p:nvSpPr>
            <p:spPr>
              <a:xfrm>
                <a:off x="6049263" y="1469592"/>
                <a:ext cx="2924443" cy="3035511"/>
              </a:xfrm>
              <a:prstGeom prst="rect">
                <a:avLst/>
              </a:prstGeom>
              <a:blipFill>
                <a:blip r:embed="rId5"/>
                <a:stretch>
                  <a:fillRect l="-1667" t="-803" r="-1667" b="-241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61ACB5A3-35FC-49C8-AE04-95FFD1FF7AF4}"/>
              </a:ext>
            </a:extLst>
          </p:cNvPr>
          <p:cNvSpPr txBox="1"/>
          <p:nvPr/>
        </p:nvSpPr>
        <p:spPr>
          <a:xfrm>
            <a:off x="203193" y="4727554"/>
            <a:ext cx="8770513" cy="1138773"/>
          </a:xfrm>
          <a:prstGeom prst="rect">
            <a:avLst/>
          </a:prstGeom>
          <a:noFill/>
        </p:spPr>
        <p:txBody>
          <a:bodyPr wrap="square">
            <a:spAutoFit/>
          </a:bodyPr>
          <a:lstStyle/>
          <a:p>
            <a:pPr indent="266700" algn="l"/>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在后续的应用中，发现</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具有收敛困难，且非常依赖于合适的交替训练轮次选择等不足。为此，</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Martin </a:t>
            </a:r>
            <a:r>
              <a:rPr lang="en-US" altLang="zh-CN" sz="1700" kern="100" dirty="0" err="1">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等人提出了</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en-US" altLang="zh-CN" sz="1700" kern="100" dirty="0" err="1">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Arjovsky</a:t>
            </a:r>
            <a:r>
              <a:rPr lang="en-US" altLang="zh-CN" sz="1700" kern="100" dirty="0">
                <a:solidFill>
                  <a:srgbClr val="222222"/>
                </a:solidFill>
                <a:effectLst/>
                <a:latin typeface="Times New Roman" panose="02020603050405020304" pitchFamily="18" charset="0"/>
                <a:ea typeface="华文楷体" panose="02010600040101010101" pitchFamily="2" charset="-122"/>
                <a:cs typeface="Times New Roman" panose="02020603050405020304" pitchFamily="18" charset="0"/>
              </a:rPr>
              <a:t> 2017</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，对模型结构进行了一些修改。在</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Wasserstein GAN</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中，模型输出不使用以概率值形式输出的</a:t>
            </a:r>
            <a:r>
              <a:rPr lang="en-US"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700" kern="100" dirty="0">
                <a:effectLst/>
                <a:latin typeface="Times New Roman" panose="02020603050405020304" pitchFamily="18" charset="0"/>
                <a:ea typeface="华文楷体" panose="02010600040101010101" pitchFamily="2" charset="-122"/>
                <a:cs typeface="Times New Roman" panose="02020603050405020304" pitchFamily="18" charset="0"/>
              </a:rPr>
              <a:t>激活函数，而是直接根据输出值大小评价其效果。相应地，目标函数中也不需要再取对数：</a:t>
            </a:r>
            <a:endParaRPr lang="zh-CN" altLang="zh-CN" sz="17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7CA2D68-7F48-4701-8603-31C543277752}"/>
                  </a:ext>
                </a:extLst>
              </p:cNvPr>
              <p:cNvSpPr txBox="1"/>
              <p:nvPr/>
            </p:nvSpPr>
            <p:spPr>
              <a:xfrm>
                <a:off x="2002465" y="5974329"/>
                <a:ext cx="4572000" cy="47301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min</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lim>
                          </m:limLow>
                        </m:fName>
                        <m:e>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max</m:t>
                                  </m:r>
                                </m:e>
                                <m:li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lim>
                              </m:limLow>
                            </m:fName>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𝑉</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𝑑𝑎𝑡𝑎</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𝔼</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𝑧</m:t>
                                      </m:r>
                                    </m:e>
                                  </m:d>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func>
                        </m:e>
                      </m:func>
                    </m:oMath>
                  </m:oMathPara>
                </a14:m>
                <a:endParaRPr lang="zh-CN" altLang="en-US" dirty="0"/>
              </a:p>
            </p:txBody>
          </p:sp>
        </mc:Choice>
        <mc:Fallback xmlns="">
          <p:sp>
            <p:nvSpPr>
              <p:cNvPr id="17" name="文本框 16">
                <a:extLst>
                  <a:ext uri="{FF2B5EF4-FFF2-40B4-BE49-F238E27FC236}">
                    <a16:creationId xmlns:a16="http://schemas.microsoft.com/office/drawing/2014/main" id="{D7CA2D68-7F48-4701-8603-31C543277752}"/>
                  </a:ext>
                </a:extLst>
              </p:cNvPr>
              <p:cNvSpPr txBox="1">
                <a:spLocks noRot="1" noChangeAspect="1" noMove="1" noResize="1" noEditPoints="1" noAdjustHandles="1" noChangeArrowheads="1" noChangeShapeType="1" noTextEdit="1"/>
              </p:cNvSpPr>
              <p:nvPr/>
            </p:nvSpPr>
            <p:spPr>
              <a:xfrm>
                <a:off x="2002465" y="5974329"/>
                <a:ext cx="4572000" cy="473015"/>
              </a:xfrm>
              <a:prstGeom prst="rect">
                <a:avLst/>
              </a:prstGeom>
              <a:blipFill>
                <a:blip r:embed="rId6"/>
                <a:stretch>
                  <a:fillRect r="-28933" b="-128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263490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641" y="138282"/>
            <a:ext cx="8376356" cy="657727"/>
          </a:xfrm>
        </p:spPr>
        <p:txBody>
          <a:bodyPr/>
          <a:lstStyle/>
          <a:p>
            <a:r>
              <a:rPr lang="en-US" altLang="zh-CN" sz="2000" dirty="0">
                <a:latin typeface="Times New Roman" panose="02020603050405020304" pitchFamily="18" charset="0"/>
                <a:cs typeface="Times New Roman" panose="02020603050405020304" pitchFamily="18" charset="0"/>
              </a:rPr>
              <a:t>Statistical modeling</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the two cultures (</a:t>
            </a:r>
            <a:r>
              <a:rPr lang="zh-CN" altLang="en-US" sz="2000" dirty="0">
                <a:latin typeface="Times New Roman" panose="02020603050405020304" pitchFamily="18" charset="0"/>
                <a:cs typeface="Times New Roman" panose="02020603050405020304" pitchFamily="18" charset="0"/>
              </a:rPr>
              <a:t>数据建模、算法建模</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08ED3A38-153A-438B-9A32-DBBC02204140}"/>
              </a:ext>
            </a:extLst>
          </p:cNvPr>
          <p:cNvPicPr>
            <a:picLocks noChangeAspect="1"/>
          </p:cNvPicPr>
          <p:nvPr/>
        </p:nvPicPr>
        <p:blipFill>
          <a:blip r:embed="rId2"/>
          <a:stretch>
            <a:fillRect/>
          </a:stretch>
        </p:blipFill>
        <p:spPr>
          <a:xfrm>
            <a:off x="1063456" y="1109994"/>
            <a:ext cx="4017087" cy="5151446"/>
          </a:xfrm>
          <a:prstGeom prst="rect">
            <a:avLst/>
          </a:prstGeom>
        </p:spPr>
      </p:pic>
      <p:pic>
        <p:nvPicPr>
          <p:cNvPr id="5" name="Picture 2" descr="Photo of Leo Breiman">
            <a:extLst>
              <a:ext uri="{FF2B5EF4-FFF2-40B4-BE49-F238E27FC236}">
                <a16:creationId xmlns:a16="http://schemas.microsoft.com/office/drawing/2014/main" id="{BBE40A69-BFBB-411D-9351-7BA87EE37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903" y="2528455"/>
            <a:ext cx="306705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9915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条件生成对抗网络</a:t>
            </a:r>
          </a:p>
        </p:txBody>
      </p:sp>
      <p:pic>
        <p:nvPicPr>
          <p:cNvPr id="3" name="图片 2">
            <a:extLst>
              <a:ext uri="{FF2B5EF4-FFF2-40B4-BE49-F238E27FC236}">
                <a16:creationId xmlns:a16="http://schemas.microsoft.com/office/drawing/2014/main" id="{EF826A8C-AA02-4ED7-86E7-56417171B0ED}"/>
              </a:ext>
            </a:extLst>
          </p:cNvPr>
          <p:cNvPicPr>
            <a:picLocks noChangeAspect="1"/>
          </p:cNvPicPr>
          <p:nvPr/>
        </p:nvPicPr>
        <p:blipFill>
          <a:blip r:embed="rId3"/>
          <a:stretch>
            <a:fillRect/>
          </a:stretch>
        </p:blipFill>
        <p:spPr>
          <a:xfrm>
            <a:off x="1408738" y="983455"/>
            <a:ext cx="6326519" cy="2445545"/>
          </a:xfrm>
          <a:prstGeom prst="rect">
            <a:avLst/>
          </a:prstGeom>
        </p:spPr>
      </p:pic>
      <p:sp>
        <p:nvSpPr>
          <p:cNvPr id="10" name="文本框 9">
            <a:extLst>
              <a:ext uri="{FF2B5EF4-FFF2-40B4-BE49-F238E27FC236}">
                <a16:creationId xmlns:a16="http://schemas.microsoft.com/office/drawing/2014/main" id="{7852E3B5-40C4-46BE-9FC1-7B7DEE7B69AE}"/>
              </a:ext>
            </a:extLst>
          </p:cNvPr>
          <p:cNvSpPr txBox="1"/>
          <p:nvPr/>
        </p:nvSpPr>
        <p:spPr>
          <a:xfrm>
            <a:off x="1640522" y="3480759"/>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6.25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条件生成对抗网络模型示意图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AD9B52E8-FD91-4569-B14C-284C02526B1C}"/>
              </a:ext>
            </a:extLst>
          </p:cNvPr>
          <p:cNvPicPr>
            <a:picLocks noChangeAspect="1"/>
          </p:cNvPicPr>
          <p:nvPr/>
        </p:nvPicPr>
        <p:blipFill>
          <a:blip r:embed="rId4"/>
          <a:stretch>
            <a:fillRect/>
          </a:stretch>
        </p:blipFill>
        <p:spPr>
          <a:xfrm>
            <a:off x="810831" y="4165129"/>
            <a:ext cx="7231487" cy="1964944"/>
          </a:xfrm>
          <a:prstGeom prst="rect">
            <a:avLst/>
          </a:prstGeom>
        </p:spPr>
      </p:pic>
      <p:sp>
        <p:nvSpPr>
          <p:cNvPr id="12" name="文本框 11">
            <a:extLst>
              <a:ext uri="{FF2B5EF4-FFF2-40B4-BE49-F238E27FC236}">
                <a16:creationId xmlns:a16="http://schemas.microsoft.com/office/drawing/2014/main" id="{195F8A16-5ECF-40DD-B422-8B87A8C94B79}"/>
              </a:ext>
            </a:extLst>
          </p:cNvPr>
          <p:cNvSpPr txBox="1"/>
          <p:nvPr/>
        </p:nvSpPr>
        <p:spPr>
          <a:xfrm>
            <a:off x="2286791" y="6181832"/>
            <a:ext cx="6136783" cy="369332"/>
          </a:xfrm>
          <a:prstGeom prst="rect">
            <a:avLst/>
          </a:prstGeom>
          <a:noFill/>
        </p:spPr>
        <p:txBody>
          <a:bodyPr wrap="square" rtlCol="0">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6.26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不同生成对抗网络模型产生的手写数字图像</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9605720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1778505" y="3802957"/>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921130" y="954934"/>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1155757" y="4387782"/>
            <a:ext cx="6560787"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1622030" y="6163040"/>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1912597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标题 1"/>
          <p:cNvSpPr>
            <a:spLocks noGrp="1"/>
          </p:cNvSpPr>
          <p:nvPr>
            <p:ph type="title"/>
          </p:nvPr>
        </p:nvSpPr>
        <p:spPr>
          <a:xfrm>
            <a:off x="534612" y="121959"/>
            <a:ext cx="7507706" cy="657727"/>
          </a:xfrm>
        </p:spPr>
        <p:txBody>
          <a:bodyPr/>
          <a:lstStyle/>
          <a:p>
            <a:r>
              <a:rPr lang="zh-CN" altLang="en-US" sz="2000" dirty="0"/>
              <a:t>用生成对抗网络抵御对抗样本攻击</a:t>
            </a:r>
          </a:p>
        </p:txBody>
      </p:sp>
      <p:sp>
        <p:nvSpPr>
          <p:cNvPr id="10" name="文本框 9">
            <a:extLst>
              <a:ext uri="{FF2B5EF4-FFF2-40B4-BE49-F238E27FC236}">
                <a16:creationId xmlns:a16="http://schemas.microsoft.com/office/drawing/2014/main" id="{7852E3B5-40C4-46BE-9FC1-7B7DEE7B69AE}"/>
              </a:ext>
            </a:extLst>
          </p:cNvPr>
          <p:cNvSpPr txBox="1"/>
          <p:nvPr/>
        </p:nvSpPr>
        <p:spPr>
          <a:xfrm>
            <a:off x="697850" y="388322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6.27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对抗生成训练器模型</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2ED6A3D6-B132-4706-84C5-3C6D9E809C62}"/>
              </a:ext>
            </a:extLst>
          </p:cNvPr>
          <p:cNvPicPr>
            <a:picLocks noChangeAspect="1"/>
          </p:cNvPicPr>
          <p:nvPr/>
        </p:nvPicPr>
        <p:blipFill>
          <a:blip r:embed="rId3"/>
          <a:stretch>
            <a:fillRect/>
          </a:stretch>
        </p:blipFill>
        <p:spPr>
          <a:xfrm>
            <a:off x="1216993" y="958032"/>
            <a:ext cx="5225632" cy="2851229"/>
          </a:xfrm>
          <a:prstGeom prst="rect">
            <a:avLst/>
          </a:prstGeom>
        </p:spPr>
      </p:pic>
      <p:pic>
        <p:nvPicPr>
          <p:cNvPr id="4" name="图片 3">
            <a:extLst>
              <a:ext uri="{FF2B5EF4-FFF2-40B4-BE49-F238E27FC236}">
                <a16:creationId xmlns:a16="http://schemas.microsoft.com/office/drawing/2014/main" id="{FFD5D45D-832E-4406-827F-C6B887A9326A}"/>
              </a:ext>
            </a:extLst>
          </p:cNvPr>
          <p:cNvPicPr>
            <a:picLocks noChangeAspect="1"/>
          </p:cNvPicPr>
          <p:nvPr/>
        </p:nvPicPr>
        <p:blipFill>
          <a:blip r:embed="rId4"/>
          <a:stretch>
            <a:fillRect/>
          </a:stretch>
        </p:blipFill>
        <p:spPr>
          <a:xfrm>
            <a:off x="780295" y="4437418"/>
            <a:ext cx="5971891" cy="1744431"/>
          </a:xfrm>
          <a:prstGeom prst="rect">
            <a:avLst/>
          </a:prstGeom>
        </p:spPr>
      </p:pic>
      <p:sp>
        <p:nvSpPr>
          <p:cNvPr id="9" name="文本框 8">
            <a:extLst>
              <a:ext uri="{FF2B5EF4-FFF2-40B4-BE49-F238E27FC236}">
                <a16:creationId xmlns:a16="http://schemas.microsoft.com/office/drawing/2014/main" id="{37D07919-A5DB-470E-8DCB-9ECDC9B7DFEF}"/>
              </a:ext>
            </a:extLst>
          </p:cNvPr>
          <p:cNvSpPr txBox="1"/>
          <p:nvPr/>
        </p:nvSpPr>
        <p:spPr>
          <a:xfrm>
            <a:off x="966791" y="6220013"/>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6.29 Defense GAN</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DABB655B-F01D-48E0-A3BF-36504BF511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3362" y="4055494"/>
            <a:ext cx="1502154" cy="98042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6" name="图片 5">
            <a:extLst>
              <a:ext uri="{FF2B5EF4-FFF2-40B4-BE49-F238E27FC236}">
                <a16:creationId xmlns:a16="http://schemas.microsoft.com/office/drawing/2014/main" id="{5C19CA60-E15E-40EF-9E8D-404396DDA14B}"/>
              </a:ext>
            </a:extLst>
          </p:cNvPr>
          <p:cNvPicPr>
            <a:picLocks noChangeAspect="1"/>
          </p:cNvPicPr>
          <p:nvPr/>
        </p:nvPicPr>
        <p:blipFill>
          <a:blip r:embed="rId6"/>
          <a:stretch>
            <a:fillRect/>
          </a:stretch>
        </p:blipFill>
        <p:spPr>
          <a:xfrm>
            <a:off x="7221365" y="1891082"/>
            <a:ext cx="1641906" cy="1537918"/>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0443402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523467" y="2035454"/>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二、前馈神经网络</a:t>
            </a:r>
          </a:p>
        </p:txBody>
      </p:sp>
      <p:sp>
        <p:nvSpPr>
          <p:cNvPr id="24" name="矩形 7"/>
          <p:cNvSpPr>
            <a:spLocks noChangeArrowheads="1"/>
          </p:cNvSpPr>
          <p:nvPr/>
        </p:nvSpPr>
        <p:spPr bwMode="auto">
          <a:xfrm>
            <a:off x="523467" y="1181536"/>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800" b="1" dirty="0">
                <a:solidFill>
                  <a:srgbClr val="C00000"/>
                </a:solidFill>
                <a:latin typeface="+mn-lt"/>
                <a:ea typeface="微软雅黑" panose="020B0503020204020204" pitchFamily="34" charset="-122"/>
              </a:rPr>
              <a:t>一、深度学习的历史发展</a:t>
            </a:r>
          </a:p>
        </p:txBody>
      </p:sp>
      <p:sp>
        <p:nvSpPr>
          <p:cNvPr id="6" name="矩形 7">
            <a:extLst>
              <a:ext uri="{FF2B5EF4-FFF2-40B4-BE49-F238E27FC236}">
                <a16:creationId xmlns:a16="http://schemas.microsoft.com/office/drawing/2014/main" id="{E05C446D-2860-4B33-94CC-86AE14334AFE}"/>
              </a:ext>
            </a:extLst>
          </p:cNvPr>
          <p:cNvSpPr>
            <a:spLocks noChangeArrowheads="1"/>
          </p:cNvSpPr>
          <p:nvPr/>
        </p:nvSpPr>
        <p:spPr bwMode="auto">
          <a:xfrm>
            <a:off x="523467" y="2889372"/>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三、卷积神经网络</a:t>
            </a:r>
          </a:p>
        </p:txBody>
      </p:sp>
      <p:sp>
        <p:nvSpPr>
          <p:cNvPr id="7" name="矩形 7">
            <a:extLst>
              <a:ext uri="{FF2B5EF4-FFF2-40B4-BE49-F238E27FC236}">
                <a16:creationId xmlns:a16="http://schemas.microsoft.com/office/drawing/2014/main" id="{0EBEEAE9-9181-46AE-AE69-241C85B1F010}"/>
              </a:ext>
            </a:extLst>
          </p:cNvPr>
          <p:cNvSpPr>
            <a:spLocks noChangeArrowheads="1"/>
          </p:cNvSpPr>
          <p:nvPr/>
        </p:nvSpPr>
        <p:spPr bwMode="auto">
          <a:xfrm>
            <a:off x="523467" y="374765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四、循环神经网络</a:t>
            </a:r>
          </a:p>
        </p:txBody>
      </p:sp>
      <p:sp>
        <p:nvSpPr>
          <p:cNvPr id="9" name="矩形 7">
            <a:extLst>
              <a:ext uri="{FF2B5EF4-FFF2-40B4-BE49-F238E27FC236}">
                <a16:creationId xmlns:a16="http://schemas.microsoft.com/office/drawing/2014/main" id="{CE5F0C8C-E61B-41C7-892D-A314C753A49A}"/>
              </a:ext>
            </a:extLst>
          </p:cNvPr>
          <p:cNvSpPr>
            <a:spLocks noChangeArrowheads="1"/>
          </p:cNvSpPr>
          <p:nvPr/>
        </p:nvSpPr>
        <p:spPr bwMode="auto">
          <a:xfrm>
            <a:off x="523467" y="460492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C00000"/>
                </a:solidFill>
                <a:latin typeface="+mn-lt"/>
                <a:ea typeface="微软雅黑" panose="020B0503020204020204" pitchFamily="34" charset="-122"/>
                <a:sym typeface="Calibri" panose="020F0502020204030204" pitchFamily="34" charset="0"/>
              </a:rPr>
              <a:t>五、深度生成学习</a:t>
            </a:r>
          </a:p>
        </p:txBody>
      </p:sp>
      <p:sp>
        <p:nvSpPr>
          <p:cNvPr id="10" name="矩形 7">
            <a:extLst>
              <a:ext uri="{FF2B5EF4-FFF2-40B4-BE49-F238E27FC236}">
                <a16:creationId xmlns:a16="http://schemas.microsoft.com/office/drawing/2014/main" id="{D1056C0E-F4D8-4F55-955E-C6092626C5B8}"/>
              </a:ext>
            </a:extLst>
          </p:cNvPr>
          <p:cNvSpPr>
            <a:spLocks noChangeArrowheads="1"/>
          </p:cNvSpPr>
          <p:nvPr/>
        </p:nvSpPr>
        <p:spPr bwMode="auto">
          <a:xfrm>
            <a:off x="523467" y="5462199"/>
            <a:ext cx="7200000" cy="565348"/>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800" b="1" dirty="0">
                <a:solidFill>
                  <a:srgbClr val="00B0F0"/>
                </a:solidFill>
                <a:latin typeface="+mn-lt"/>
                <a:ea typeface="微软雅黑" panose="020B0503020204020204" pitchFamily="34" charset="-122"/>
                <a:sym typeface="Calibri" panose="020F0502020204030204" pitchFamily="34" charset="0"/>
              </a:rPr>
              <a:t>六、深度学习应用</a:t>
            </a:r>
          </a:p>
        </p:txBody>
      </p:sp>
    </p:spTree>
    <p:extLst>
      <p:ext uri="{BB962C8B-B14F-4D97-AF65-F5344CB8AC3E}">
        <p14:creationId xmlns:p14="http://schemas.microsoft.com/office/powerpoint/2010/main" val="40467252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p:sp>
        <p:nvSpPr>
          <p:cNvPr id="2" name="矩形 1"/>
          <p:cNvSpPr/>
          <p:nvPr/>
        </p:nvSpPr>
        <p:spPr>
          <a:xfrm>
            <a:off x="420526" y="4206229"/>
            <a:ext cx="8062460" cy="2308324"/>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为了表达文本，</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词袋</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Bag of Words</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）模型被采用，但是这一模型忽略了文本单词之间的依赖关系，仅仅将文本看作是单词的集合（忽略了单词之间的先后次序）。</a:t>
            </a:r>
          </a:p>
          <a:p>
            <a:pPr marL="285750" indent="-285750" algn="just">
              <a:lnSpc>
                <a:spcPct val="150000"/>
              </a:lnSpc>
              <a:buFont typeface="Wingdings" panose="05000000000000000000" pitchFamily="2" charset="2"/>
              <a:buChar char="l"/>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在词袋模型中，一个单词按照词典序被表示为一个词典维数大小的向量（被称为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one-hot vector</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），向量中该单词所对应位置按照其在文档中出现与否取值为</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表示该单词在文档中出现、</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表示没有出现。每个单词被表达为单词向量后，一些与自然语言相关工作（如聚类、同义词计算、主题挖掘等</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可以依次开展。</a:t>
            </a:r>
          </a:p>
        </p:txBody>
      </p:sp>
      <p:pic>
        <p:nvPicPr>
          <p:cNvPr id="3" name="图片 2">
            <a:extLst>
              <a:ext uri="{FF2B5EF4-FFF2-40B4-BE49-F238E27FC236}">
                <a16:creationId xmlns:a16="http://schemas.microsoft.com/office/drawing/2014/main" id="{9D2B7FA3-5138-40EC-B843-0D080E617C23}"/>
              </a:ext>
            </a:extLst>
          </p:cNvPr>
          <p:cNvPicPr>
            <a:picLocks noChangeAspect="1"/>
          </p:cNvPicPr>
          <p:nvPr/>
        </p:nvPicPr>
        <p:blipFill>
          <a:blip r:embed="rId2"/>
          <a:stretch>
            <a:fillRect/>
          </a:stretch>
        </p:blipFill>
        <p:spPr>
          <a:xfrm>
            <a:off x="695026" y="967757"/>
            <a:ext cx="7643611" cy="2794695"/>
          </a:xfrm>
          <a:prstGeom prst="rect">
            <a:avLst/>
          </a:prstGeom>
        </p:spPr>
      </p:pic>
      <p:sp>
        <p:nvSpPr>
          <p:cNvPr id="6" name="文本框 5">
            <a:extLst>
              <a:ext uri="{FF2B5EF4-FFF2-40B4-BE49-F238E27FC236}">
                <a16:creationId xmlns:a16="http://schemas.microsoft.com/office/drawing/2014/main" id="{FA69DEBA-A767-47CD-9455-B618E2CD8CF2}"/>
              </a:ext>
            </a:extLst>
          </p:cNvPr>
          <p:cNvSpPr txBox="1"/>
          <p:nvPr/>
        </p:nvSpPr>
        <p:spPr>
          <a:xfrm>
            <a:off x="1609804" y="3762452"/>
            <a:ext cx="6136783"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6.31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词典模型与词向量模型表示文本</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948347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534612" y="121959"/>
            <a:ext cx="7507706" cy="657727"/>
          </a:xfrm>
        </p:spPr>
        <p:txBody>
          <a:bodyPr/>
          <a:lstStyle/>
          <a:p>
            <a:r>
              <a:rPr lang="zh-CN" altLang="en-US" sz="2000" dirty="0">
                <a:latin typeface="Times New Roman" panose="02020603050405020304" pitchFamily="18" charset="0"/>
                <a:cs typeface="Times New Roman" panose="02020603050405020304" pitchFamily="18" charset="0"/>
              </a:rPr>
              <a:t>自然语言中词向量生成</a:t>
            </a:r>
            <a:endParaRPr lang="zh-CN" altLang="en-US" sz="20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D97EE0C5-E268-437B-A0DC-7305AFAD3258}"/>
                  </a:ext>
                </a:extLst>
              </p:cNvPr>
              <p:cNvSpPr/>
              <p:nvPr/>
            </p:nvSpPr>
            <p:spPr>
              <a:xfrm>
                <a:off x="127136" y="1494688"/>
                <a:ext cx="8655016" cy="3868623"/>
              </a:xfrm>
              <a:prstGeom prst="rect">
                <a:avLst/>
              </a:prstGeom>
            </p:spPr>
            <p:txBody>
              <a:bodyPr wrap="square">
                <a:spAutoFit/>
              </a:bodyPr>
              <a:lstStyle/>
              <a:p>
                <a:pPr marL="285750" indent="-285750">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使用词袋模型来表示单词时，往往会遭遇维度灾难的问题。除此之外，这种表达方法无法有效计算单词与单词之间的语义相似度。比如，</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高兴</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愉快</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两个单词的向量表达会很不相同，虽然其具有很强的语义相似性。</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marL="285750" indent="-285750" algn="just">
                  <a:lnSpc>
                    <a:spcPct val="150000"/>
                  </a:lnSpc>
                  <a:spcAft>
                    <a:spcPts val="600"/>
                  </a:spcAft>
                  <a:buFont typeface="Wingdings" panose="05000000000000000000" pitchFamily="2" charset="2"/>
                  <a:buChar char="l"/>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为了刻画不同单词之间的语义相关性，研究人员希望使用一种分布式向量表达</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(distributed vector representation)</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对不同单词进行表达。利用深度学习模型，可将每个单词表征为</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维实数值的分布式向量。这样一来可以把对文本内容分析简化为</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14:m>
                  <m:oMath xmlns:m="http://schemas.openxmlformats.org/officeDocument/2006/math">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维向量空间中的向量运算，如两个单词在向量空间上所计算结果可用来衡量这两个单词之间的相似度。用深度学习算法生成每个单词的向量表达，词向量（</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）是较为经典的模型。</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D97EE0C5-E268-437B-A0DC-7305AFAD3258}"/>
                  </a:ext>
                </a:extLst>
              </p:cNvPr>
              <p:cNvSpPr>
                <a:spLocks noRot="1" noChangeAspect="1" noMove="1" noResize="1" noEditPoints="1" noAdjustHandles="1" noChangeArrowheads="1" noChangeShapeType="1" noTextEdit="1"/>
              </p:cNvSpPr>
              <p:nvPr/>
            </p:nvSpPr>
            <p:spPr>
              <a:xfrm>
                <a:off x="127136" y="1494688"/>
                <a:ext cx="8655016" cy="3868623"/>
              </a:xfrm>
              <a:prstGeom prst="rect">
                <a:avLst/>
              </a:prstGeom>
              <a:blipFill>
                <a:blip r:embed="rId2"/>
                <a:stretch>
                  <a:fillRect l="-493" r="-563" b="-15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79447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E1E7E1E-4B7C-4F86-BDD6-7A0C570BE4AF}"/>
                  </a:ext>
                </a:extLst>
              </p:cNvPr>
              <p:cNvSpPr/>
              <p:nvPr/>
            </p:nvSpPr>
            <p:spPr>
              <a:xfrm>
                <a:off x="136916" y="4417212"/>
                <a:ext cx="8718583" cy="1902444"/>
              </a:xfrm>
              <a:prstGeom prst="rect">
                <a:avLst/>
              </a:prstGeom>
            </p:spPr>
            <p:txBody>
              <a:bodyPr wrap="square">
                <a:spAutoFit/>
              </a:bodyPr>
              <a:lstStyle/>
              <a:p>
                <a:pPr indent="266700">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假设词典中有</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个不同的单词，现在考虑如何生成第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维词向量（如图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所示）。首先，将该单词表示成</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one-hot </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个位置取值为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、其余位置取值均为</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。隐藏层神经元大小为</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，每个神经元记为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。向量</a:t>
                </a:r>
                <a14:m>
                  <m:oMath xmlns:m="http://schemas.openxmlformats.org/officeDocument/2006/math">
                    <m:r>
                      <a:rPr lang="en-US" altLang="zh-CN" sz="1600" b="1" i="1" kern="100">
                        <a:latin typeface="Cambria Math" panose="02040503050406030204" pitchFamily="18" charset="0"/>
                        <a:ea typeface="华文楷体" panose="02010600040101010101" pitchFamily="2" charset="-122"/>
                        <a:cs typeface="Times New Roman" panose="02020603050405020304" pitchFamily="18" charset="0"/>
                      </a:rPr>
                      <m:t>𝑿</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中每个</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与隐藏层神经元是全连接，连接权重矩阵为</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。输出层是</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维归一化的概率值，其中</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对应第</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个单词归一化的概率值，显然其取值应该远大于其它输出所对应的归一化概率值。</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E1E7E1E-4B7C-4F86-BDD6-7A0C570BE4AF}"/>
                  </a:ext>
                </a:extLst>
              </p:cNvPr>
              <p:cNvSpPr>
                <a:spLocks noRot="1" noChangeAspect="1" noMove="1" noResize="1" noEditPoints="1" noAdjustHandles="1" noChangeArrowheads="1" noChangeShapeType="1" noTextEdit="1"/>
              </p:cNvSpPr>
              <p:nvPr/>
            </p:nvSpPr>
            <p:spPr>
              <a:xfrm>
                <a:off x="136916" y="4417212"/>
                <a:ext cx="8718583" cy="1902444"/>
              </a:xfrm>
              <a:prstGeom prst="rect">
                <a:avLst/>
              </a:prstGeom>
              <a:blipFill>
                <a:blip r:embed="rId3"/>
                <a:stretch>
                  <a:fillRect l="-349" r="-2725" b="-3526"/>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B5ED18B9-7967-461F-AEC5-E51D5C456A80}"/>
              </a:ext>
            </a:extLst>
          </p:cNvPr>
          <p:cNvPicPr/>
          <p:nvPr/>
        </p:nvPicPr>
        <p:blipFill>
          <a:blip r:embed="rId4"/>
          <a:stretch>
            <a:fillRect/>
          </a:stretch>
        </p:blipFill>
        <p:spPr>
          <a:xfrm>
            <a:off x="1388662" y="1020626"/>
            <a:ext cx="5848350" cy="2733675"/>
          </a:xfrm>
          <a:prstGeom prst="rect">
            <a:avLst/>
          </a:prstGeom>
        </p:spPr>
      </p:pic>
    </p:spTree>
    <p:extLst>
      <p:ext uri="{BB962C8B-B14F-4D97-AF65-F5344CB8AC3E}">
        <p14:creationId xmlns:p14="http://schemas.microsoft.com/office/powerpoint/2010/main" val="8925304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6" name="文本框 5">
            <a:extLst>
              <a:ext uri="{FF2B5EF4-FFF2-40B4-BE49-F238E27FC236}">
                <a16:creationId xmlns:a16="http://schemas.microsoft.com/office/drawing/2014/main" id="{5B229C4B-FE87-4C5C-B4E7-385679EF5C5D}"/>
              </a:ext>
            </a:extLst>
          </p:cNvPr>
          <p:cNvSpPr txBox="1"/>
          <p:nvPr/>
        </p:nvSpPr>
        <p:spPr>
          <a:xfrm>
            <a:off x="1205327" y="3880256"/>
            <a:ext cx="6136783" cy="338554"/>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6.5.2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单个单词的词向量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err="1">
                <a:latin typeface="Times New Roman" panose="02020603050405020304" pitchFamily="18" charset="0"/>
                <a:ea typeface="楷体" panose="02010609060101010101" pitchFamily="49" charset="-122"/>
                <a:cs typeface="Times New Roman" panose="02020603050405020304" pitchFamily="18" charset="0"/>
              </a:rPr>
              <a:t>WordVec</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7" name="图片 6">
            <a:extLst>
              <a:ext uri="{FF2B5EF4-FFF2-40B4-BE49-F238E27FC236}">
                <a16:creationId xmlns:a16="http://schemas.microsoft.com/office/drawing/2014/main" id="{90B692E5-6CFF-44EC-A7EA-A3F19DCF2FEE}"/>
              </a:ext>
            </a:extLst>
          </p:cNvPr>
          <p:cNvPicPr/>
          <p:nvPr/>
        </p:nvPicPr>
        <p:blipFill>
          <a:blip r:embed="rId3"/>
          <a:stretch>
            <a:fillRect/>
          </a:stretch>
        </p:blipFill>
        <p:spPr>
          <a:xfrm>
            <a:off x="1388662" y="1020626"/>
            <a:ext cx="5848350" cy="27336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3EDE924-0689-4EFB-975B-91DA10337609}"/>
                  </a:ext>
                </a:extLst>
              </p:cNvPr>
              <p:cNvSpPr/>
              <p:nvPr/>
            </p:nvSpPr>
            <p:spPr>
              <a:xfrm>
                <a:off x="410747" y="4542780"/>
                <a:ext cx="8180702" cy="1724896"/>
              </a:xfrm>
              <a:prstGeom prst="rect">
                <a:avLst/>
              </a:prstGeom>
            </p:spPr>
            <p:txBody>
              <a:bodyPr wrap="square">
                <a:spAutoFit/>
              </a:bodyPr>
              <a:lstStyle/>
              <a:p>
                <a:pPr indent="266700" algn="just">
                  <a:spcAft>
                    <a:spcPts val="600"/>
                  </a:spcAft>
                </a:pP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在图</a:t>
                </a:r>
                <a:r>
                  <a:rPr lang="en-US"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，输入单词的</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维隐式表达</a:t>
                </a:r>
                <a14:m>
                  <m:oMath xmlns:m="http://schemas.openxmlformats.org/officeDocument/2006/math">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4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𝑿</m:t>
                    </m:r>
                    <m:r>
                      <a:rPr lang="en-US" altLang="zh-CN" sz="14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𝑇</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。所得到的隐藏层结果与输出层是全连接，全连接权重矩阵为</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。从图中可知，</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个单词对应的输出为</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𝑣</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𝑤𝑘</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𝑇</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指的从</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连接权重矩阵</a:t>
                </a:r>
                <a14:m>
                  <m:oMath xmlns:m="http://schemas.openxmlformats.org/officeDocument/2006/math">
                    <m:sSubSup>
                      <m:sSubSup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sub>
                      <m:sup>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up>
                    </m:sSubSup>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中取出第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列的向量。接着对</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通过</a:t>
                </a:r>
                <a:r>
                  <a:rPr lang="en-US" altLang="zh-CN" sz="1400"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函数进行归一化，得到第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个单词对应的归一化概率输出。显然，第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个单词归一化的概率值应该远远大于输出层中其他位置所对应的归一化概率值。</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4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为模型参数。一旦训练得到了图</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6.5.2</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的神经网络，就可以将</a:t>
                </a:r>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输入层中</a:t>
                </a:r>
                <a14:m>
                  <m:oMath xmlns:m="http://schemas.openxmlformats.org/officeDocument/2006/math">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4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与隐藏层连接权重为</a:t>
                </a:r>
                <a14:m>
                  <m:oMath xmlns:m="http://schemas.openxmlformats.org/officeDocument/2006/math">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𝑘𝑁</m:t>
                        </m:r>
                      </m:sub>
                    </m:sSub>
                    <m:r>
                      <a:rPr lang="en-US" altLang="zh-CN" sz="14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作为第</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个单词</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𝑁</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维词向量</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(word vector)</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33EDE924-0689-4EFB-975B-91DA10337609}"/>
                  </a:ext>
                </a:extLst>
              </p:cNvPr>
              <p:cNvSpPr>
                <a:spLocks noRot="1" noChangeAspect="1" noMove="1" noResize="1" noEditPoints="1" noAdjustHandles="1" noChangeArrowheads="1" noChangeShapeType="1" noTextEdit="1"/>
              </p:cNvSpPr>
              <p:nvPr/>
            </p:nvSpPr>
            <p:spPr>
              <a:xfrm>
                <a:off x="410747" y="4542780"/>
                <a:ext cx="8180702" cy="1724896"/>
              </a:xfrm>
              <a:prstGeom prst="rect">
                <a:avLst/>
              </a:prstGeom>
              <a:blipFill>
                <a:blip r:embed="rId4"/>
                <a:stretch>
                  <a:fillRect l="-224" t="-1060" r="-224" b="-28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8329685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838132"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Word2Vec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68EA0CFC-03FA-4FBE-A222-FC720B02C9E0}"/>
                  </a:ext>
                </a:extLst>
              </p:cNvPr>
              <p:cNvSpPr/>
              <p:nvPr/>
            </p:nvSpPr>
            <p:spPr>
              <a:xfrm>
                <a:off x="161364" y="1273922"/>
                <a:ext cx="8821271" cy="4627292"/>
              </a:xfrm>
              <a:prstGeom prst="rect">
                <a:avLst/>
              </a:prstGeom>
            </p:spPr>
            <p:txBody>
              <a:bodyPr wrap="square">
                <a:spAutoFit/>
              </a:bodyPr>
              <a:lstStyle/>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为了训练词向量模型，可将训练目标如下进行形式化描述：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word</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vec</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 </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model</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输出表达</m:t>
                          </m:r>
                        </m:e>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输入表达</m:t>
                          </m:r>
                        </m:e>
                      </m:d>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fName>
                        <m:e>
                          <m:func>
                            <m:func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kern="100">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sup>
                                      </m:sSup>
                                    </m:num>
                                    <m:den>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den>
                                  </m:f>
                                </m:e>
                              </m:d>
                            </m:e>
                          </m:func>
                        </m:e>
                      </m:func>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𝑚𝑎𝑥</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r>
                        <a:rPr lang="zh-CN" altLang="zh-CN"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其中星号（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sym typeface="Symbol" panose="05050102010706020507" pitchFamily="18" charset="2"/>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）表示预测值。对上式取其相反数，令其最小，则得到损失函数：</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spcAft>
                    <a:spcPts val="600"/>
                  </a:spcAft>
                </a:pPr>
                <a14:m>
                  <m:oMathPara xmlns:m="http://schemas.openxmlformats.org/officeDocument/2006/math">
                    <m:oMathParaPr>
                      <m:jc m:val="centerGroup"/>
                    </m:oMathParaPr>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𝑙𝑜𝑠𝑠</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sup>
                      </m:sSub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𝑙𝑜𝑔</m:t>
                      </m:r>
                      <m:nary>
                        <m:naryPr>
                          <m:chr m:val="∑"/>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sup>
                        <m:e>
                          <m:sSup>
                            <m:s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𝑒</m:t>
                              </m:r>
                            </m:e>
                            <m:sup>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 </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𝑗</m:t>
                                  </m:r>
                                </m:sub>
                              </m:sSub>
                            </m:sup>
                          </m:sSup>
                        </m:e>
                      </m:nary>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这样就可以利用梯度下降和误差后向传播来优化训练参数</a:t>
                </a:r>
                <a14:m>
                  <m:oMath xmlns:m="http://schemas.openxmlformats.org/officeDocument/2006/math">
                    <m:sSub>
                      <m:sSub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了。</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通常</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的模型参数有两种训练模式。一种是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Continuous Bag-of-Words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，即根据某个单词所处的上下文单词来预测该单词。另一种是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，即利用某个单词来分别预测该单词的上下文单词。</a:t>
                </a:r>
                <a:r>
                  <a:rPr lang="zh-CN" altLang="zh-CN" kern="100" dirty="0">
                    <a:latin typeface="等线" panose="02010600030101010101" pitchFamily="2" charset="-122"/>
                    <a:ea typeface="Times New Roman" panose="02020603050405020304" pitchFamily="18" charset="0"/>
                    <a:cs typeface="Times New Roman" panose="02020603050405020304" pitchFamily="18" charset="0"/>
                  </a:rPr>
                  <a:t> </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68EA0CFC-03FA-4FBE-A222-FC720B02C9E0}"/>
                  </a:ext>
                </a:extLst>
              </p:cNvPr>
              <p:cNvSpPr>
                <a:spLocks noRot="1" noChangeAspect="1" noMove="1" noResize="1" noEditPoints="1" noAdjustHandles="1" noChangeArrowheads="1" noChangeShapeType="1" noTextEdit="1"/>
              </p:cNvSpPr>
              <p:nvPr/>
            </p:nvSpPr>
            <p:spPr>
              <a:xfrm>
                <a:off x="161364" y="1273922"/>
                <a:ext cx="8821271" cy="4627292"/>
              </a:xfrm>
              <a:prstGeom prst="rect">
                <a:avLst/>
              </a:prstGeom>
              <a:blipFill>
                <a:blip r:embed="rId3"/>
                <a:stretch>
                  <a:fillRect l="-552" t="-659" r="-2762" b="-118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448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sp>
        <p:nvSpPr>
          <p:cNvPr id="74" name="文本框 73">
            <a:extLst>
              <a:ext uri="{FF2B5EF4-FFF2-40B4-BE49-F238E27FC236}">
                <a16:creationId xmlns:a16="http://schemas.microsoft.com/office/drawing/2014/main" id="{313CE740-C6C9-41B5-AE98-DE961A4F46D8}"/>
              </a:ext>
            </a:extLst>
          </p:cNvPr>
          <p:cNvSpPr txBox="1"/>
          <p:nvPr/>
        </p:nvSpPr>
        <p:spPr>
          <a:xfrm>
            <a:off x="488202" y="4903817"/>
            <a:ext cx="4377188" cy="830997"/>
          </a:xfrm>
          <a:prstGeom prst="rect">
            <a:avLst/>
          </a:prstGeom>
          <a:noFill/>
        </p:spPr>
        <p:txBody>
          <a:bodyPr wrap="square" rtlCol="0">
            <a:spAutoFit/>
          </a:bodyPr>
          <a:lstStyle/>
          <a:p>
            <a:pPr algn="ct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6.5.3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基于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CBOW</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(continuous bag-of-words model)</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的单词向量</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(Word2Vec)</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生成示意图</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5" name="图片 4">
            <a:extLst>
              <a:ext uri="{FF2B5EF4-FFF2-40B4-BE49-F238E27FC236}">
                <a16:creationId xmlns:a16="http://schemas.microsoft.com/office/drawing/2014/main" id="{9CAB1382-5E7B-4A8C-9295-AA43C58C8D77}"/>
              </a:ext>
            </a:extLst>
          </p:cNvPr>
          <p:cNvPicPr/>
          <p:nvPr/>
        </p:nvPicPr>
        <p:blipFill>
          <a:blip r:embed="rId3"/>
          <a:stretch>
            <a:fillRect/>
          </a:stretch>
        </p:blipFill>
        <p:spPr>
          <a:xfrm>
            <a:off x="330978" y="1550079"/>
            <a:ext cx="4377188" cy="2861236"/>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5CD9B52-9366-44B7-88C4-581CEED155D9}"/>
                  </a:ext>
                </a:extLst>
              </p:cNvPr>
              <p:cNvSpPr/>
              <p:nvPr/>
            </p:nvSpPr>
            <p:spPr>
              <a:xfrm>
                <a:off x="4865390" y="1013655"/>
                <a:ext cx="3908597" cy="5021183"/>
              </a:xfrm>
              <a:prstGeom prst="rect">
                <a:avLst/>
              </a:prstGeom>
            </p:spPr>
            <p:txBody>
              <a:bodyPr wrap="square">
                <a:spAutoFit/>
              </a:bodyPr>
              <a:lstStyle/>
              <a:p>
                <a:pPr indent="266700" algn="just">
                  <a:lnSpc>
                    <a:spcPct val="150000"/>
                  </a:lnSpc>
                  <a:spcAft>
                    <a:spcPts val="600"/>
                  </a:spcAft>
                </a:pP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kern="100" dirty="0">
                    <a:latin typeface="Times New Roman" panose="02020603050405020304" pitchFamily="18" charset="0"/>
                    <a:ea typeface="华文楷体" panose="02010600040101010101" pitchFamily="2" charset="-122"/>
                    <a:cs typeface="Times New Roman" panose="02020603050405020304" pitchFamily="18" charset="0"/>
                  </a:rPr>
                  <a:t>6.5.3</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给出了基于</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来得到词向量的示意图。给出包含</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个单词的句子</a:t>
                </a:r>
                <a14:m>
                  <m:oMath xmlns:m="http://schemas.openxmlformats.org/officeDocument/2006/math">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。在</a:t>
                </a:r>
                <a:r>
                  <a:rPr lang="en-US" altLang="zh-CN" sz="1600" kern="100" dirty="0" err="1">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中，可用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的前序</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单词和后续单词</a:t>
                </a:r>
                <a14:m>
                  <m:oMath xmlns:m="http://schemas.openxmlformats.org/officeDocument/2006/math">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𝑐</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个单词一起来预测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。每个输入单词仍然是</a:t>
                </a:r>
                <a14:m>
                  <m:oMath xmlns:m="http://schemas.openxmlformats.org/officeDocument/2006/math">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𝑉</m:t>
                    </m:r>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维向量（可以是</a:t>
                </a:r>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one-hot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的表达），隐式编码为每个输入单词所对应编码的均值</a:t>
                </a:r>
                <a14:m>
                  <m:oMath xmlns:m="http://schemas.openxmlformats.org/officeDocument/2006/math">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𝒉</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f>
                          <m:fPr>
                            <m:ctrlPr>
                              <a:rPr lang="zh-CN" altLang="zh-CN" sz="1600" b="1"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num>
                          <m:den>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𝒄</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den>
                        </m:f>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𝑾</m:t>
                        </m:r>
                      </m:e>
                      <m: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600" b="1"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l-GR"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𝛸</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𝑐</m:t>
                        </m:r>
                      </m:sub>
                    </m:sSub>
                  </m:oMath>
                </a14:m>
                <a:r>
                  <a:rPr lang="en-US"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。对于计算得到的隐式编码，要求其输出归一化概率中，</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单词</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所对应的</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取值最大，即</a:t>
                </a:r>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用</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的上下文来预测</a:t>
                </a:r>
                <a14:m>
                  <m:oMath xmlns:m="http://schemas.openxmlformats.org/officeDocument/2006/math">
                    <m:sSub>
                      <m:sSubPr>
                        <m:ctrlPr>
                          <a:rPr lang="zh-CN" altLang="zh-CN" sz="1600" i="1" kern="10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kern="1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𝑘</m:t>
                        </m:r>
                      </m:sub>
                    </m:sSub>
                  </m:oMath>
                </a14:m>
                <a:r>
                  <a:rPr lang="zh-CN" altLang="zh-CN" sz="1600" kern="1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。定义好相应的损失函数，可训练得到参数</a:t>
                </a:r>
                <a14:m>
                  <m:oMath xmlns:m="http://schemas.openxmlformats.org/officeDocument/2006/math">
                    <m:sSub>
                      <m:sSub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𝑊</m:t>
                        </m:r>
                      </m:e>
                      <m:sub>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𝑉</m:t>
                        </m:r>
                        <m:r>
                          <a:rPr lang="en-US" altLang="zh-CN" sz="16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kern="100">
                            <a:latin typeface="Cambria Math" panose="02040503050406030204" pitchFamily="18" charset="0"/>
                            <a:ea typeface="华文楷体" panose="02010600040101010101" pitchFamily="2" charset="-122"/>
                            <a:cs typeface="Times New Roman" panose="02020603050405020304" pitchFamily="18" charset="0"/>
                          </a:rPr>
                          <m:t>𝑁</m:t>
                        </m:r>
                      </m:sub>
                    </m:sSub>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sSubSup>
                      <m:sSubSupPr>
                        <m:ctrlPr>
                          <a:rPr lang="zh-CN" altLang="zh-CN" sz="1600" i="1" kern="100">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𝑊</m:t>
                        </m:r>
                      </m:e>
                      <m:sub>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𝑁</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𝑉</m:t>
                        </m:r>
                      </m:sub>
                      <m:sup>
                        <m:r>
                          <a:rPr lang="en-US" altLang="zh-CN" sz="1600" i="1" kern="100">
                            <a:latin typeface="Cambria Math" panose="02040503050406030204" pitchFamily="18" charset="0"/>
                            <a:ea typeface="Cambria Math" panose="02040503050406030204" pitchFamily="18" charset="0"/>
                            <a:cs typeface="Times New Roman" panose="02020603050405020304" pitchFamily="18" charset="0"/>
                          </a:rPr>
                          <m:t>′</m:t>
                        </m:r>
                      </m:sup>
                    </m:sSubSup>
                  </m:oMath>
                </a14:m>
                <a:r>
                  <a:rPr lang="zh-CN" altLang="zh-CN" sz="1600"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05CD9B52-9366-44B7-88C4-581CEED155D9}"/>
                  </a:ext>
                </a:extLst>
              </p:cNvPr>
              <p:cNvSpPr>
                <a:spLocks noRot="1" noChangeAspect="1" noMove="1" noResize="1" noEditPoints="1" noAdjustHandles="1" noChangeArrowheads="1" noChangeShapeType="1" noTextEdit="1"/>
              </p:cNvSpPr>
              <p:nvPr/>
            </p:nvSpPr>
            <p:spPr>
              <a:xfrm>
                <a:off x="4865390" y="1013655"/>
                <a:ext cx="3908597" cy="5021183"/>
              </a:xfrm>
              <a:prstGeom prst="rect">
                <a:avLst/>
              </a:prstGeom>
              <a:blipFill>
                <a:blip r:embed="rId4"/>
                <a:stretch>
                  <a:fillRect l="-780" r="-6240" b="-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0861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000" dirty="0">
                <a:cs typeface="Times New Roman" panose="02020603050405020304" pitchFamily="18" charset="0"/>
              </a:rPr>
              <a:t>深度学习：以端到端的方式逐层抽象、逐层学习</a:t>
            </a:r>
          </a:p>
        </p:txBody>
      </p:sp>
      <p:pic>
        <p:nvPicPr>
          <p:cNvPr id="12" name="图片 12" descr="人脑D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980" y="1430965"/>
            <a:ext cx="4580466" cy="453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Figure 1: :  Schematic representation of a deep neural network, showing how more complex features are captured in deeper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333" y="1598389"/>
            <a:ext cx="3729037" cy="3090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右箭头 1"/>
          <p:cNvSpPr/>
          <p:nvPr/>
        </p:nvSpPr>
        <p:spPr>
          <a:xfrm>
            <a:off x="5291667" y="4989689"/>
            <a:ext cx="3352800" cy="248355"/>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4" name="矩形 3"/>
              <p:cNvSpPr/>
              <p:nvPr/>
            </p:nvSpPr>
            <p:spPr>
              <a:xfrm>
                <a:off x="5063072" y="5338957"/>
                <a:ext cx="3725334" cy="523220"/>
              </a:xfrm>
              <a:prstGeom prst="rect">
                <a:avLst/>
              </a:prstGeom>
            </p:spPr>
            <p:txBody>
              <a:bodyPr wrap="square">
                <a:spAutoFit/>
              </a:bodyPr>
              <a:lstStyle/>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深度学习所得模型可视为一个复杂函数</a:t>
                </a:r>
              </a:p>
              <a:p>
                <a:pPr marL="285750" indent="-285750">
                  <a:buFont typeface="Wingdings" panose="05000000000000000000" pitchFamily="2" charset="2"/>
                  <a:buChar char="l"/>
                </a:pPr>
                <a:r>
                  <a:rPr lang="zh-CN" altLang="en-US" sz="1400" b="1" dirty="0">
                    <a:latin typeface="楷体" panose="02010609060101010101" pitchFamily="49" charset="-122"/>
                    <a:ea typeface="楷体" panose="02010609060101010101" pitchFamily="49" charset="-122"/>
                  </a:rPr>
                  <a:t>非线性变换与映射的过程：像素点</a:t>
                </a:r>
                <a14:m>
                  <m:oMath xmlns:m="http://schemas.openxmlformats.org/officeDocument/2006/math">
                    <m:r>
                      <a:rPr lang="en-US" altLang="zh-CN" sz="1400" b="1" i="1" smtClean="0">
                        <a:latin typeface="Cambria Math"/>
                        <a:ea typeface="Cambria Math"/>
                      </a:rPr>
                      <m:t>→</m:t>
                    </m:r>
                  </m:oMath>
                </a14:m>
                <a:r>
                  <a:rPr lang="zh-CN" altLang="en-US" sz="1400" b="1" dirty="0">
                    <a:latin typeface="楷体" panose="02010609060101010101" pitchFamily="49" charset="-122"/>
                    <a:ea typeface="楷体" panose="02010609060101010101" pitchFamily="49" charset="-122"/>
                  </a:rPr>
                  <a:t>语义</a:t>
                </a:r>
                <a:endParaRPr lang="en-US" altLang="zh-CN" sz="1400" b="1" dirty="0">
                  <a:latin typeface="楷体" panose="02010609060101010101" pitchFamily="49" charset="-122"/>
                  <a:ea typeface="楷体" panose="02010609060101010101" pitchFamily="49" charset="-122"/>
                </a:endParaRPr>
              </a:p>
            </p:txBody>
          </p:sp>
        </mc:Choice>
        <mc:Fallback xmlns="">
          <p:sp>
            <p:nvSpPr>
              <p:cNvPr id="4" name="矩形 3"/>
              <p:cNvSpPr>
                <a:spLocks noRot="1" noChangeAspect="1" noMove="1" noResize="1" noEditPoints="1" noAdjustHandles="1" noChangeArrowheads="1" noChangeShapeType="1" noTextEdit="1"/>
              </p:cNvSpPr>
              <p:nvPr/>
            </p:nvSpPr>
            <p:spPr>
              <a:xfrm>
                <a:off x="5063072" y="5338957"/>
                <a:ext cx="3725334" cy="523220"/>
              </a:xfrm>
              <a:prstGeom prst="rect">
                <a:avLst/>
              </a:prstGeom>
              <a:blipFill>
                <a:blip r:embed="rId4"/>
                <a:stretch>
                  <a:fillRect l="-327" t="-2326" b="-93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71567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448067" y="242783"/>
            <a:ext cx="1528175" cy="400110"/>
          </a:xfrm>
          <a:prstGeom prst="rect">
            <a:avLst/>
          </a:prstGeom>
        </p:spPr>
        <p:txBody>
          <a:bodyPr wrap="none">
            <a:spAutoFit/>
          </a:bodyPr>
          <a:lstStyle/>
          <a:p>
            <a:r>
              <a:rPr lang="en-US" altLang="zh-CN" sz="2000" dirty="0">
                <a:solidFill>
                  <a:srgbClr val="C00000"/>
                </a:solidFill>
                <a:latin typeface="Times New Roman" panose="02020603050405020304" pitchFamily="18" charset="0"/>
                <a:ea typeface="+mj-ea"/>
                <a:cs typeface="Times New Roman" panose="02020603050405020304" pitchFamily="18" charset="0"/>
              </a:rPr>
              <a:t>CBOW </a:t>
            </a:r>
            <a:r>
              <a:rPr lang="zh-CN" altLang="zh-CN" sz="2000" dirty="0">
                <a:solidFill>
                  <a:srgbClr val="C00000"/>
                </a:solidFill>
                <a:latin typeface="Times New Roman" panose="02020603050405020304" pitchFamily="18" charset="0"/>
                <a:ea typeface="+mj-ea"/>
                <a:cs typeface="Times New Roman" panose="02020603050405020304" pitchFamily="18" charset="0"/>
              </a:rPr>
              <a:t>模型</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4EEB288-C622-45ED-84EC-562758705458}"/>
                  </a:ext>
                </a:extLst>
              </p:cNvPr>
              <p:cNvSpPr/>
              <p:nvPr/>
            </p:nvSpPr>
            <p:spPr>
              <a:xfrm>
                <a:off x="1026866" y="1860055"/>
                <a:ext cx="7012030" cy="3451394"/>
              </a:xfrm>
              <a:prstGeom prst="rect">
                <a:avLst/>
              </a:prstGeom>
            </p:spPr>
            <p:txBody>
              <a:bodyPr wrap="square">
                <a:spAutoFit/>
              </a:bodyPr>
              <a:lstStyle/>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无论是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CBOW</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还是</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Skip-Gram</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模式，随着单词个数数目增加，模型参数数目也迅速上升。例如：如果单词个数为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，希望每个单词所对应的词向量维度为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，则模型隐藏层的神经元数量为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300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、模型连接权重参数为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2×100×300=60,000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；如果单词个数为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1,000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，则模型参数为</a:t>
                </a:r>
                <a14:m>
                  <m:oMath xmlns:m="http://schemas.openxmlformats.org/officeDocument/2006/math">
                    <m:r>
                      <a:rPr lang="en-US" altLang="zh-CN" kern="100">
                        <a:latin typeface="Cambria Math" panose="02040503050406030204" pitchFamily="18" charset="0"/>
                        <a:ea typeface="Cambria Math" panose="02040503050406030204" pitchFamily="18" charset="0"/>
                        <a:cs typeface="Times New Roman" panose="02020603050405020304" pitchFamily="18" charset="0"/>
                      </a:rPr>
                      <m:t>2×100</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×300=6</m:t>
                    </m:r>
                    <m:r>
                      <a:rPr lang="en-US" altLang="zh-CN" kern="100">
                        <a:latin typeface="Cambria Math" panose="02040503050406030204" pitchFamily="18" charset="0"/>
                        <a:ea typeface="等线" panose="02010600030101010101" pitchFamily="2" charset="-122"/>
                        <a:cs typeface="Times New Roman" panose="02020603050405020304" pitchFamily="18" charset="0"/>
                      </a:rPr>
                      <m:t>0</m:t>
                    </m:r>
                    <m:r>
                      <a:rPr lang="en-US" altLang="zh-CN" kern="100">
                        <a:latin typeface="Cambria Math" panose="02040503050406030204" pitchFamily="18" charset="0"/>
                        <a:ea typeface="Cambria Math" panose="02040503050406030204" pitchFamily="18" charset="0"/>
                        <a:cs typeface="Times New Roman" panose="02020603050405020304" pitchFamily="18" charset="0"/>
                      </a:rPr>
                      <m:t>0,000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为此，</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Word2Vec</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模型在训练过程中使用了两个巧妙方法来加快模型训练，分别为层次化</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Hierarchical </a:t>
                </a:r>
                <a:r>
                  <a:rPr lang="en-US" altLang="zh-CN" kern="100" dirty="0" err="1">
                    <a:latin typeface="Times New Roman" panose="02020603050405020304" pitchFamily="18" charset="0"/>
                    <a:ea typeface="华文楷体" panose="02010600040101010101" pitchFamily="2" charset="-122"/>
                    <a:cs typeface="Times New Roman" panose="02020603050405020304" pitchFamily="18" charset="0"/>
                  </a:rPr>
                  <a:t>Softmax</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）与负采样（</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Negative Sampling</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94EEB288-C622-45ED-84EC-562758705458}"/>
                  </a:ext>
                </a:extLst>
              </p:cNvPr>
              <p:cNvSpPr>
                <a:spLocks noRot="1" noChangeAspect="1" noMove="1" noResize="1" noEditPoints="1" noAdjustHandles="1" noChangeArrowheads="1" noChangeShapeType="1" noTextEdit="1"/>
              </p:cNvSpPr>
              <p:nvPr/>
            </p:nvSpPr>
            <p:spPr>
              <a:xfrm>
                <a:off x="1026866" y="1860055"/>
                <a:ext cx="7012030" cy="3451394"/>
              </a:xfrm>
              <a:prstGeom prst="rect">
                <a:avLst/>
              </a:prstGeom>
              <a:blipFill>
                <a:blip r:embed="rId3"/>
                <a:stretch>
                  <a:fillRect l="-695" r="-695" b="-2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40156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91563" y="269780"/>
            <a:ext cx="2492991" cy="369332"/>
          </a:xfrm>
          <a:prstGeom prst="rect">
            <a:avLst/>
          </a:prstGeom>
        </p:spPr>
        <p:txBody>
          <a:bodyPr wrap="none">
            <a:spAutoFit/>
          </a:bodyPr>
          <a:lstStyle/>
          <a:p>
            <a:pPr algn="ctr">
              <a:lnSpc>
                <a:spcPct val="90000"/>
              </a:lnSpc>
              <a:spcBef>
                <a:spcPct val="0"/>
              </a:spcBef>
            </a:pPr>
            <a:r>
              <a:rPr lang="zh-CN" altLang="zh-CN" sz="2000" dirty="0">
                <a:solidFill>
                  <a:srgbClr val="C00000"/>
                </a:solidFill>
                <a:latin typeface="Times New Roman" panose="02020603050405020304" pitchFamily="18" charset="0"/>
                <a:ea typeface="+mj-ea"/>
                <a:cs typeface="Times New Roman" panose="02020603050405020304" pitchFamily="18" charset="0"/>
              </a:rPr>
              <a:t>图像分类和目标定位</a:t>
            </a:r>
            <a:endParaRPr lang="zh-CN" altLang="en-US" sz="2000" dirty="0">
              <a:solidFill>
                <a:srgbClr val="C00000"/>
              </a:solidFill>
              <a:latin typeface="Times New Roman" panose="02020603050405020304" pitchFamily="18" charset="0"/>
              <a:ea typeface="+mj-ea"/>
              <a:cs typeface="Times New Roman" panose="02020603050405020304" pitchFamily="18" charset="0"/>
            </a:endParaRPr>
          </a:p>
        </p:txBody>
      </p:sp>
      <p:pic>
        <p:nvPicPr>
          <p:cNvPr id="10" name="图片 9">
            <a:extLst>
              <a:ext uri="{FF2B5EF4-FFF2-40B4-BE49-F238E27FC236}">
                <a16:creationId xmlns:a16="http://schemas.microsoft.com/office/drawing/2014/main" id="{EAA68589-F251-4C7F-817A-66171B197A2D}"/>
              </a:ext>
            </a:extLst>
          </p:cNvPr>
          <p:cNvPicPr>
            <a:picLocks noChangeAspect="1"/>
          </p:cNvPicPr>
          <p:nvPr/>
        </p:nvPicPr>
        <p:blipFill>
          <a:blip r:embed="rId3"/>
          <a:stretch>
            <a:fillRect/>
          </a:stretch>
        </p:blipFill>
        <p:spPr>
          <a:xfrm>
            <a:off x="981686" y="1392150"/>
            <a:ext cx="7650051" cy="4162630"/>
          </a:xfrm>
          <a:prstGeom prst="rect">
            <a:avLst/>
          </a:prstGeom>
        </p:spPr>
      </p:pic>
      <p:sp>
        <p:nvSpPr>
          <p:cNvPr id="45" name="文本框 44">
            <a:extLst>
              <a:ext uri="{FF2B5EF4-FFF2-40B4-BE49-F238E27FC236}">
                <a16:creationId xmlns:a16="http://schemas.microsoft.com/office/drawing/2014/main" id="{C393924E-33B6-4642-9A29-D3FE6CE18AAB}"/>
              </a:ext>
            </a:extLst>
          </p:cNvPr>
          <p:cNvSpPr txBox="1"/>
          <p:nvPr/>
        </p:nvSpPr>
        <p:spPr>
          <a:xfrm>
            <a:off x="1744440" y="5721195"/>
            <a:ext cx="6622961" cy="369332"/>
          </a:xfrm>
          <a:prstGeom prst="rect">
            <a:avLst/>
          </a:prstGeom>
          <a:noFill/>
        </p:spPr>
        <p:txBody>
          <a:bodyPr wrap="square" rtlCol="0">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6.5.4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利用卷积神经网络进行图像分类与目标定位示意图</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9764906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189245" y="269780"/>
            <a:ext cx="697627" cy="369332"/>
          </a:xfrm>
          <a:prstGeom prst="rect">
            <a:avLst/>
          </a:prstGeom>
        </p:spPr>
        <p:txBody>
          <a:bodyPr wrap="none">
            <a:spAutoFit/>
          </a:bodyPr>
          <a:lstStyle/>
          <a:p>
            <a:pPr algn="ctr">
              <a:lnSpc>
                <a:spcPct val="90000"/>
              </a:lnSpc>
              <a:spcBef>
                <a:spcPct val="0"/>
              </a:spcBef>
            </a:pPr>
            <a:r>
              <a:rPr lang="zh-CN" altLang="en-US" sz="2000" dirty="0">
                <a:solidFill>
                  <a:srgbClr val="C00000"/>
                </a:solidFill>
                <a:latin typeface="Times New Roman" panose="02020603050405020304" pitchFamily="18" charset="0"/>
                <a:ea typeface="+mj-ea"/>
                <a:cs typeface="Times New Roman" panose="02020603050405020304" pitchFamily="18" charset="0"/>
              </a:rPr>
              <a:t>作业</a:t>
            </a:r>
          </a:p>
        </p:txBody>
      </p:sp>
      <p:sp>
        <p:nvSpPr>
          <p:cNvPr id="2" name="矩形 1">
            <a:extLst>
              <a:ext uri="{FF2B5EF4-FFF2-40B4-BE49-F238E27FC236}">
                <a16:creationId xmlns:a16="http://schemas.microsoft.com/office/drawing/2014/main" id="{4F5D421E-8E6C-4DE8-B80D-724EBFCE9E1F}"/>
              </a:ext>
            </a:extLst>
          </p:cNvPr>
          <p:cNvSpPr/>
          <p:nvPr/>
        </p:nvSpPr>
        <p:spPr>
          <a:xfrm>
            <a:off x="390752" y="985229"/>
            <a:ext cx="2973891" cy="369332"/>
          </a:xfrm>
          <a:prstGeom prst="rect">
            <a:avLst/>
          </a:prstGeom>
        </p:spPr>
        <p:txBody>
          <a:bodyPr wrap="non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口罩佩戴检测（深度学习）</a:t>
            </a:r>
            <a:endParaRPr lang="zh-CN" altLang="en-US" dirty="0"/>
          </a:p>
        </p:txBody>
      </p:sp>
      <p:sp>
        <p:nvSpPr>
          <p:cNvPr id="3" name="矩形 2">
            <a:extLst>
              <a:ext uri="{FF2B5EF4-FFF2-40B4-BE49-F238E27FC236}">
                <a16:creationId xmlns:a16="http://schemas.microsoft.com/office/drawing/2014/main" id="{3FA4A2C4-736F-47A5-8783-1E174A90285F}"/>
              </a:ext>
            </a:extLst>
          </p:cNvPr>
          <p:cNvSpPr/>
          <p:nvPr/>
        </p:nvSpPr>
        <p:spPr>
          <a:xfrm>
            <a:off x="390752" y="1655471"/>
            <a:ext cx="8513646" cy="4524315"/>
          </a:xfrm>
          <a:prstGeom prst="rect">
            <a:avLst/>
          </a:prstGeom>
        </p:spPr>
        <p:txBody>
          <a:bodyPr wrap="square">
            <a:spAutoFit/>
          </a:bodyPr>
          <a:lstStyle/>
          <a:p>
            <a:pPr marL="742950" lvl="1" indent="-285750" algn="just">
              <a:spcAft>
                <a:spcPts val="0"/>
              </a:spcAft>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实验要求</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457200" algn="just">
              <a:spcAft>
                <a:spcPts val="0"/>
              </a:spcAft>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1</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）建立深度学习模型，检测出图中的人是否佩戴了口罩，并将其尽可能调整到最佳状态。</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457200" algn="just">
              <a:spcAft>
                <a:spcPts val="0"/>
              </a:spcAft>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2</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）学习经典的模型</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MTCNN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MobileNet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的结构。</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457200" algn="just">
              <a:spcAft>
                <a:spcPts val="0"/>
              </a:spcAft>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3</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）学习训练时的方法。</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spcAft>
                <a:spcPts val="0"/>
              </a:spcAft>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实验环境</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457200" algn="just">
              <a:spcAft>
                <a:spcPts val="0"/>
              </a:spcAft>
            </a:pP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可以使用基于</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Python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Numpy</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等库进行数据处理，使用</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sklearn</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等框架建立深度学习模型，使用过程中请注意</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Python </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包（库）的版本。</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spcAft>
                <a:spcPts val="0"/>
              </a:spcAft>
              <a:buFont typeface="Wingdings" panose="05000000000000000000" pitchFamily="2" charset="2"/>
              <a:buChar char="l"/>
            </a:pP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参考资料</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论文</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Joint Face Detection and Alignment using Multi-task Cascaded Convolutional Networks</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https://kpzhang93.github.io/MTCNN_face_detection_alignment/</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OpenCV</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https://opencv-python-tutroals.readthedocs.io/en/latest/py_tutorials/py_tutorials.html</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PIL</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https://pillow.readthedocs.io/en/stable/</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Numpy</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https://www.numpy.org/</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Scikit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-learn</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 https://scikit-learn.org/</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marL="269875">
              <a:spcAft>
                <a:spcPts val="0"/>
              </a:spcAft>
            </a:pPr>
            <a:r>
              <a:rPr lang="en-US" altLang="zh-CN" sz="1600" dirty="0" err="1">
                <a:latin typeface="Times New Roman" panose="02020603050405020304" pitchFamily="18" charset="0"/>
                <a:ea typeface="楷体" panose="02010609060101010101" pitchFamily="49" charset="-122"/>
                <a:cs typeface="Times New Roman" panose="02020603050405020304" pitchFamily="18" charset="0"/>
              </a:rPr>
              <a:t>PyTorch</a:t>
            </a:r>
            <a:r>
              <a:rPr lang="zh-CN"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https://pytorch.org/</a:t>
            </a:r>
            <a:endParaRPr lang="zh-CN" altLang="zh-CN" sz="16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600"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布置日期：</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2023</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14</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日；提交作业：</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2023</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5</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sz="1600" u="sng" kern="1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31</a:t>
            </a:r>
            <a:r>
              <a:rPr lang="zh-CN" altLang="zh-CN" sz="1600" u="sng" kern="1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日</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晚上</a:t>
            </a:r>
            <a:r>
              <a:rPr lang="en-US"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zh-CN" sz="1600" u="sng"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点前</a:t>
            </a:r>
            <a:endParaRPr lang="zh-CN" altLang="zh-CN" sz="1600" kern="100" dirty="0">
              <a:latin typeface="等线" panose="02010600030101010101" pitchFamily="2" charset="-122"/>
              <a:ea typeface="等线" panose="02010600030101010101" pitchFamily="2" charset="-122"/>
              <a:cs typeface="Times New Roman" panose="02020603050405020304" pitchFamily="18" charset="0"/>
            </a:endParaRPr>
          </a:p>
          <a:p>
            <a:pPr algn="just">
              <a:spcAft>
                <a:spcPts val="0"/>
              </a:spcAft>
            </a:pPr>
            <a:r>
              <a:rPr lang="en-US" altLang="zh-CN" sz="1600" kern="100"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42843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195787" y="163858"/>
            <a:ext cx="8376356" cy="657727"/>
          </a:xfrm>
        </p:spPr>
        <p:txBody>
          <a:body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神经元</a:t>
            </a:r>
          </a:p>
        </p:txBody>
      </p:sp>
      <p:sp>
        <p:nvSpPr>
          <p:cNvPr id="2" name="矩形 1">
            <a:extLst>
              <a:ext uri="{FF2B5EF4-FFF2-40B4-BE49-F238E27FC236}">
                <a16:creationId xmlns:a16="http://schemas.microsoft.com/office/drawing/2014/main" id="{FE7A8447-EEFD-4023-9019-C0F0B1D92866}"/>
              </a:ext>
            </a:extLst>
          </p:cNvPr>
          <p:cNvSpPr/>
          <p:nvPr/>
        </p:nvSpPr>
        <p:spPr>
          <a:xfrm>
            <a:off x="278721" y="910779"/>
            <a:ext cx="8513211" cy="1892826"/>
          </a:xfrm>
          <a:prstGeom prst="rect">
            <a:avLst/>
          </a:prstGeom>
        </p:spPr>
        <p:txBody>
          <a:bodyPr wrap="square">
            <a:spAutoFit/>
          </a:bodyPr>
          <a:lstStyle/>
          <a:p>
            <a:pPr indent="266700" algn="just">
              <a:spcAft>
                <a:spcPts val="600"/>
              </a:spcAft>
            </a:pPr>
            <a:r>
              <a:rPr lang="zh-CN" altLang="zh-CN" sz="1400" kern="100" dirty="0">
                <a:cs typeface="Times New Roman" panose="02020603050405020304" pitchFamily="18" charset="0"/>
              </a:rPr>
              <a:t>在生物学中，神经元细胞有兴奋与抑制两种状态。大多数神经元细胞在正常情况下处于抑制状态，一旦某个神经元受到刺激并且电位超过一定的阈值后，这个神经元细胞就被激活，处于兴奋状态，并向其他神经元传递信息。基于神经元细胞的结构特性与传递信息方式，神经科学家</a:t>
            </a:r>
            <a:r>
              <a:rPr lang="en-US" altLang="zh-CN" sz="1400" kern="100" dirty="0">
                <a:cs typeface="Times New Roman" panose="02020603050405020304" pitchFamily="18" charset="0"/>
              </a:rPr>
              <a:t>Warren McCulloch</a:t>
            </a:r>
            <a:r>
              <a:rPr lang="zh-CN" altLang="zh-CN" sz="1400" kern="100" dirty="0">
                <a:cs typeface="Times New Roman" panose="02020603050405020304" pitchFamily="18" charset="0"/>
              </a:rPr>
              <a:t>和逻辑学家</a:t>
            </a:r>
            <a:r>
              <a:rPr lang="en-US" altLang="zh-CN" sz="1400" kern="100" dirty="0">
                <a:cs typeface="Times New Roman" panose="02020603050405020304" pitchFamily="18" charset="0"/>
              </a:rPr>
              <a:t>Walter Pitts</a:t>
            </a:r>
            <a:r>
              <a:rPr lang="zh-CN" altLang="zh-CN" sz="1400" kern="100" dirty="0">
                <a:cs typeface="Times New Roman" panose="02020603050405020304" pitchFamily="18" charset="0"/>
              </a:rPr>
              <a:t>合作提出了</a:t>
            </a:r>
            <a:r>
              <a:rPr lang="en-US" altLang="zh-CN" sz="1400" kern="100" dirty="0">
                <a:cs typeface="Times New Roman" panose="02020603050405020304" pitchFamily="18" charset="0"/>
              </a:rPr>
              <a:t>“McCulloch–Pitts (MCP) neuron”</a:t>
            </a:r>
            <a:r>
              <a:rPr lang="zh-CN" altLang="zh-CN" sz="1400" kern="100" dirty="0">
                <a:cs typeface="Times New Roman" panose="02020603050405020304" pitchFamily="18" charset="0"/>
              </a:rPr>
              <a:t>模型</a:t>
            </a:r>
            <a:r>
              <a:rPr lang="en-US" altLang="zh-CN" sz="1400" kern="100" dirty="0">
                <a:cs typeface="Times New Roman" panose="02020603050405020304" pitchFamily="18" charset="0"/>
              </a:rPr>
              <a:t>[McCulloch 1943]</a:t>
            </a:r>
            <a:r>
              <a:rPr lang="zh-CN" altLang="zh-CN" sz="1400" kern="100" dirty="0">
                <a:cs typeface="Times New Roman" panose="02020603050405020304" pitchFamily="18" charset="0"/>
              </a:rPr>
              <a:t>。在人工神经网络中，</a:t>
            </a:r>
            <a:r>
              <a:rPr lang="en-US" altLang="zh-CN" sz="1400" kern="100" dirty="0">
                <a:cs typeface="Times New Roman" panose="02020603050405020304" pitchFamily="18" charset="0"/>
              </a:rPr>
              <a:t>MCP</a:t>
            </a:r>
            <a:r>
              <a:rPr lang="zh-CN" altLang="zh-CN" sz="1400" kern="100" dirty="0">
                <a:cs typeface="Times New Roman" panose="02020603050405020304" pitchFamily="18" charset="0"/>
              </a:rPr>
              <a:t>模型成为人工神经网络中的最基本结构。</a:t>
            </a:r>
            <a:r>
              <a:rPr lang="en-US" altLang="zh-CN" sz="1400" kern="100" dirty="0">
                <a:cs typeface="Times New Roman" panose="02020603050405020304" pitchFamily="18" charset="0"/>
              </a:rPr>
              <a:t>MCP</a:t>
            </a:r>
            <a:r>
              <a:rPr lang="zh-CN" altLang="zh-CN" sz="1400" kern="100" dirty="0">
                <a:cs typeface="Times New Roman" panose="02020603050405020304" pitchFamily="18" charset="0"/>
              </a:rPr>
              <a:t>模型结构如图</a:t>
            </a:r>
            <a:r>
              <a:rPr lang="en-US" altLang="zh-CN" sz="1400" kern="100" dirty="0">
                <a:cs typeface="Times New Roman" panose="02020603050405020304" pitchFamily="18" charset="0"/>
              </a:rPr>
              <a:t>6.1</a:t>
            </a:r>
            <a:r>
              <a:rPr lang="zh-CN" altLang="zh-CN" sz="1400" kern="100" dirty="0">
                <a:cs typeface="Times New Roman" panose="02020603050405020304" pitchFamily="18" charset="0"/>
              </a:rPr>
              <a:t>所示。</a:t>
            </a:r>
            <a:r>
              <a:rPr lang="zh-CN" altLang="zh-CN" sz="1400" dirty="0"/>
              <a:t>兴奋的麦卡洛克于</a:t>
            </a:r>
            <a:r>
              <a:rPr lang="en-US" altLang="zh-CN" sz="1400" dirty="0"/>
              <a:t>1954</a:t>
            </a:r>
            <a:r>
              <a:rPr lang="zh-CN" altLang="zh-CN" sz="1400" dirty="0"/>
              <a:t>年在《英国科学哲学期刊》发表的一篇题为《走出形而上学的洞穴》文章中激动写道，</a:t>
            </a:r>
            <a:r>
              <a:rPr lang="en-US" altLang="zh-CN" sz="1400" dirty="0"/>
              <a:t>“</a:t>
            </a:r>
            <a:r>
              <a:rPr lang="zh-CN" altLang="zh-CN" sz="1400" dirty="0"/>
              <a:t>在科学史上第一次，我们知道了我们是怎么知道的</a:t>
            </a:r>
            <a:r>
              <a:rPr lang="en-US" altLang="zh-CN" sz="1400" dirty="0"/>
              <a:t>”</a:t>
            </a:r>
            <a:r>
              <a:rPr lang="zh-CN" altLang="zh-CN" sz="1400" dirty="0"/>
              <a:t>。</a:t>
            </a:r>
            <a:endParaRPr lang="en-US" altLang="zh-CN" sz="1400" dirty="0"/>
          </a:p>
          <a:p>
            <a:pPr indent="266700" algn="just">
              <a:spcAft>
                <a:spcPts val="600"/>
              </a:spcAft>
            </a:pP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5" name="图片 24">
            <a:extLst>
              <a:ext uri="{FF2B5EF4-FFF2-40B4-BE49-F238E27FC236}">
                <a16:creationId xmlns:a16="http://schemas.microsoft.com/office/drawing/2014/main" id="{A3F7E0DA-D59A-493C-AAAC-AA2EB9ACEA28}"/>
              </a:ext>
            </a:extLst>
          </p:cNvPr>
          <p:cNvPicPr/>
          <p:nvPr/>
        </p:nvPicPr>
        <p:blipFill>
          <a:blip r:embed="rId2"/>
          <a:stretch>
            <a:fillRect/>
          </a:stretch>
        </p:blipFill>
        <p:spPr>
          <a:xfrm>
            <a:off x="517333" y="3548091"/>
            <a:ext cx="3770977" cy="2034672"/>
          </a:xfrm>
          <a:prstGeom prst="rect">
            <a:avLst/>
          </a:prstGeom>
        </p:spPr>
      </p:pic>
      <p:sp>
        <p:nvSpPr>
          <p:cNvPr id="3" name="矩形 2">
            <a:extLst>
              <a:ext uri="{FF2B5EF4-FFF2-40B4-BE49-F238E27FC236}">
                <a16:creationId xmlns:a16="http://schemas.microsoft.com/office/drawing/2014/main" id="{02F651E2-559D-4E89-AB7B-87C0FB30E784}"/>
              </a:ext>
            </a:extLst>
          </p:cNvPr>
          <p:cNvSpPr/>
          <p:nvPr/>
        </p:nvSpPr>
        <p:spPr>
          <a:xfrm>
            <a:off x="1117762" y="5662696"/>
            <a:ext cx="2268570" cy="465961"/>
          </a:xfrm>
          <a:prstGeom prst="rect">
            <a:avLst/>
          </a:prstGeom>
        </p:spPr>
        <p:txBody>
          <a:bodyPr wrap="none">
            <a:spAutoFit/>
          </a:bodyPr>
          <a:lstStyle/>
          <a:p>
            <a:pPr algn="ctr">
              <a:lnSpc>
                <a:spcPct val="150000"/>
              </a:lnSpc>
              <a:spcAft>
                <a:spcPts val="600"/>
              </a:spcAft>
            </a:pP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b="1" kern="100" dirty="0">
                <a:latin typeface="Times New Roman" panose="02020603050405020304" pitchFamily="18" charset="0"/>
                <a:ea typeface="华文楷体" panose="02010600040101010101" pitchFamily="2" charset="-122"/>
                <a:cs typeface="Times New Roman" panose="02020603050405020304" pitchFamily="18" charset="0"/>
              </a:rPr>
              <a:t>6.1  MCP</a:t>
            </a:r>
            <a:r>
              <a:rPr lang="zh-CN" altLang="zh-CN" b="1" kern="100" dirty="0">
                <a:latin typeface="Times New Roman" panose="02020603050405020304" pitchFamily="18" charset="0"/>
                <a:ea typeface="华文楷体" panose="02010600040101010101" pitchFamily="2" charset="-122"/>
                <a:cs typeface="Times New Roman" panose="02020603050405020304" pitchFamily="18" charset="0"/>
              </a:rPr>
              <a:t>模型结构</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E4DECA6-CFD8-46D5-87BC-EC795A839837}"/>
                  </a:ext>
                </a:extLst>
              </p:cNvPr>
              <p:cNvSpPr/>
              <p:nvPr/>
            </p:nvSpPr>
            <p:spPr>
              <a:xfrm>
                <a:off x="4752923" y="2939886"/>
                <a:ext cx="4351957" cy="3251083"/>
              </a:xfrm>
              <a:prstGeom prst="rect">
                <a:avLst/>
              </a:prstGeom>
            </p:spPr>
            <p:txBody>
              <a:bodyPr wrap="square">
                <a:spAutoFit/>
              </a:bodyPr>
              <a:lstStyle/>
              <a:p>
                <a:pPr indent="266700" algn="just">
                  <a:lnSpc>
                    <a:spcPct val="150000"/>
                  </a:lnSpc>
                  <a:spcAft>
                    <a:spcPts val="600"/>
                  </a:spcAft>
                </a:pP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给定</a:t>
                </a:r>
                <a14:m>
                  <m:oMath xmlns:m="http://schemas.openxmlformats.org/officeDocument/2006/math">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个二值化（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）的输入数据</a:t>
                </a:r>
                <a14:m>
                  <m:oMath xmlns:m="http://schemas.openxmlformats.org/officeDocument/2006/math">
                    <m: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与连接参数</a:t>
                </a:r>
                <a14:m>
                  <m:oMath xmlns:m="http://schemas.openxmlformats.org/officeDocument/2006/math">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e>
                    </m:d>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MCP</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神经元模型对输入数据线性加权求和，然后使用函数</a:t>
                </a:r>
                <a14:m>
                  <m:oMath xmlns:m="http://schemas.openxmlformats.org/officeDocument/2006/math">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𝛟</m:t>
                    </m:r>
                    <m:r>
                      <a:rPr lang="en-US" altLang="zh-CN" sz="1400" b="1" kern="100">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将加权累加结果映射为</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kern="100" dirty="0">
                    <a:latin typeface="Times New Roman" panose="02020603050405020304" pitchFamily="18" charset="0"/>
                    <a:ea typeface="华文楷体" panose="02010600040101010101" pitchFamily="2" charset="-122"/>
                    <a:cs typeface="Times New Roman" panose="02020603050405020304" pitchFamily="18" charset="0"/>
                  </a:rPr>
                  <a:t>，以完成两类分类的任务：</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spcAft>
                    <a:spcPts val="600"/>
                  </a:spcAft>
                </a:pPr>
                <a14:m>
                  <m:oMathPara xmlns:m="http://schemas.openxmlformats.org/officeDocument/2006/math">
                    <m:oMathParaPr>
                      <m:jc m:val="centerGroup"/>
                    </m:oMathParaPr>
                    <m:oMath xmlns:m="http://schemas.openxmlformats.org/officeDocument/2006/math">
                      <m:r>
                        <m:rPr>
                          <m:sty m:val="p"/>
                        </m:rP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y</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kern="100">
                          <a:latin typeface="Cambria Math" panose="02040503050406030204" pitchFamily="18" charset="0"/>
                          <a:ea typeface="华文楷体" panose="02010600040101010101" pitchFamily="2" charset="-122"/>
                          <a:cs typeface="Times New Roman" panose="02020603050405020304" pitchFamily="18" charset="0"/>
                        </a:rPr>
                        <m:t>𝚽</m:t>
                      </m:r>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subSup"/>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kern="100">
                                  <a:latin typeface="Cambria Math" panose="02040503050406030204" pitchFamily="18" charset="0"/>
                                  <a:ea typeface="华文楷体" panose="02010600040101010101" pitchFamily="2" charset="-122"/>
                                  <a:cs typeface="Times New Roman" panose="02020603050405020304" pitchFamily="18" charset="0"/>
                                </a:rPr>
                                <m:t>𝑖</m:t>
                              </m:r>
                            </m:sub>
                          </m:sSub>
                        </m:e>
                      </m:nary>
                      <m:r>
                        <a:rPr lang="en-US" altLang="zh-CN" sz="1400" kern="100">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为预先设定的连接权重值（一般在</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中一个值或者</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中取一个值），用来表示其所对应输入数据对输出结果的影响（即权重）。</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Φ</m:t>
                    </m:r>
                    <m:d>
                      <m:dPr>
                        <m:ctrlPr>
                          <a:rPr lang="zh-CN" altLang="zh-CN" sz="1400" i="1">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将输入端数据与连接权重所得线性加权累加结果与预先设定阈值</a:t>
                </a:r>
                <a14:m>
                  <m:oMath xmlns:m="http://schemas.openxmlformats.org/officeDocument/2006/math">
                    <m:r>
                      <m:rPr>
                        <m:sty m:val="p"/>
                      </m:rPr>
                      <a:rPr lang="en-US" altLang="zh-CN" sz="1400">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进行比较，根据比较结果输出</a:t>
                </a:r>
                <a:r>
                  <a:rPr lang="en-US" altLang="zh-CN" sz="1400" dirty="0">
                    <a:latin typeface="Times New Roman" panose="02020603050405020304" pitchFamily="18" charset="0"/>
                    <a:ea typeface="华文楷体" panose="02010600040101010101" pitchFamily="2" charset="-122"/>
                  </a:rPr>
                  <a:t>1</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400" dirty="0">
                    <a:latin typeface="Times New Roman" panose="02020603050405020304" pitchFamily="18" charset="0"/>
                    <a:ea typeface="华文楷体" panose="02010600040101010101" pitchFamily="2" charset="-122"/>
                  </a:rPr>
                  <a:t>0</a:t>
                </a:r>
                <a:r>
                  <a:rPr lang="zh-CN" altLang="zh-CN" sz="14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sz="1400" dirty="0"/>
              </a:p>
            </p:txBody>
          </p:sp>
        </mc:Choice>
        <mc:Fallback xmlns="">
          <p:sp>
            <p:nvSpPr>
              <p:cNvPr id="4" name="矩形 3">
                <a:extLst>
                  <a:ext uri="{FF2B5EF4-FFF2-40B4-BE49-F238E27FC236}">
                    <a16:creationId xmlns:a16="http://schemas.microsoft.com/office/drawing/2014/main" id="{EE4DECA6-CFD8-46D5-87BC-EC795A839837}"/>
                  </a:ext>
                </a:extLst>
              </p:cNvPr>
              <p:cNvSpPr>
                <a:spLocks noRot="1" noChangeAspect="1" noMove="1" noResize="1" noEditPoints="1" noAdjustHandles="1" noChangeArrowheads="1" noChangeShapeType="1" noTextEdit="1"/>
              </p:cNvSpPr>
              <p:nvPr/>
            </p:nvSpPr>
            <p:spPr>
              <a:xfrm>
                <a:off x="4752923" y="2939886"/>
                <a:ext cx="4351957" cy="3251083"/>
              </a:xfrm>
              <a:prstGeom prst="rect">
                <a:avLst/>
              </a:prstGeom>
              <a:blipFill>
                <a:blip r:embed="rId3"/>
                <a:stretch>
                  <a:fillRect l="-420" r="-420" b="-9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823925"/>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白底灰边-Office2010风格</Template>
  <TotalTime>5833</TotalTime>
  <Words>9776</Words>
  <Application>Microsoft Office PowerPoint</Application>
  <PresentationFormat>全屏显示(4:3)</PresentationFormat>
  <Paragraphs>569</Paragraphs>
  <Slides>82</Slides>
  <Notes>36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等线</vt:lpstr>
      <vt:lpstr>黑体</vt:lpstr>
      <vt:lpstr>华文楷体</vt:lpstr>
      <vt:lpstr>楷体</vt:lpstr>
      <vt:lpstr>宋体</vt:lpstr>
      <vt:lpstr>微软雅黑</vt:lpstr>
      <vt:lpstr>Arial</vt:lpstr>
      <vt:lpstr>Calibri</vt:lpstr>
      <vt:lpstr>Cambria Math</vt:lpstr>
      <vt:lpstr>Symbol</vt:lpstr>
      <vt:lpstr>Times New Roman</vt:lpstr>
      <vt:lpstr>Verdana</vt:lpstr>
      <vt:lpstr>Wingdings</vt:lpstr>
      <vt:lpstr>白底灰边-Office2010风格</vt:lpstr>
      <vt:lpstr>深度学习  教学课程组    </vt:lpstr>
      <vt:lpstr>PowerPoint 演示文稿</vt:lpstr>
      <vt:lpstr>深度学习的历史发展</vt:lpstr>
      <vt:lpstr>深度学习的历史发展</vt:lpstr>
      <vt:lpstr>PowerPoint 演示文稿</vt:lpstr>
      <vt:lpstr> 浅层学习  Versus  深度学习：从分段学习到逐层端到端学习</vt:lpstr>
      <vt:lpstr>Statistical modeling：the two cultures (数据建模、算法建模)</vt:lpstr>
      <vt:lpstr>深度学习：以端到端的方式逐层抽象、逐层学习</vt:lpstr>
      <vt:lpstr>神经元</vt:lpstr>
      <vt:lpstr>常用的激活函数：对输入信息进行非线性变换</vt:lpstr>
      <vt:lpstr>常用的激活函数：softmax函数</vt:lpstr>
      <vt:lpstr>神经元</vt:lpstr>
      <vt:lpstr>损失函数</vt:lpstr>
      <vt:lpstr>常用的损失函数</vt:lpstr>
      <vt:lpstr>常用的损失函数</vt:lpstr>
      <vt:lpstr>常用的损失函数</vt:lpstr>
      <vt:lpstr>常用的损失函数</vt:lpstr>
      <vt:lpstr>常用的损失函数</vt:lpstr>
      <vt:lpstr>常用的损失函数</vt:lpstr>
      <vt:lpstr>常用的损失函数</vt:lpstr>
      <vt:lpstr> 感知机模型：单层感知机 </vt:lpstr>
      <vt:lpstr> 感知机模型：单层感知机 </vt:lpstr>
      <vt:lpstr> 感知机模型：多层感知机 </vt:lpstr>
      <vt:lpstr>问题：如何优化网络参数？</vt:lpstr>
      <vt:lpstr>参数优化：梯度下降  ( Gradient Descent)</vt:lpstr>
      <vt:lpstr>梯度下降  ( Gradient Descent)</vt:lpstr>
      <vt:lpstr>梯度下降  ( Gradient Descent)</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参数优化：误差反向传播  (error back propagation, BP)</vt:lpstr>
      <vt:lpstr>机器学习的能力在于拟合和优化</vt:lpstr>
      <vt:lpstr>PowerPoint 演示文稿</vt:lpstr>
      <vt:lpstr>卷积神经网络(convolution neural network, CNN)</vt:lpstr>
      <vt:lpstr>卷积神经网络(convolution neural network, CNN)</vt:lpstr>
      <vt:lpstr>卷积神经网络：卷积操作</vt:lpstr>
      <vt:lpstr>卷积神经网络：卷积操作</vt:lpstr>
      <vt:lpstr>卷积神经网络：卷积操作</vt:lpstr>
      <vt:lpstr>卷积神经网络：卷积操作</vt:lpstr>
      <vt:lpstr>卷积神经网络：池化操作</vt:lpstr>
      <vt:lpstr>卷积神经网络：池化操作</vt:lpstr>
      <vt:lpstr>神经网络正则化</vt:lpstr>
      <vt:lpstr>PowerPoint 演示文稿</vt:lpstr>
      <vt:lpstr>循环神经网络</vt:lpstr>
      <vt:lpstr>循环神经网络</vt:lpstr>
      <vt:lpstr>循环神经网络</vt:lpstr>
      <vt:lpstr>循环神经网络</vt:lpstr>
      <vt:lpstr>循环神经网络</vt:lpstr>
      <vt:lpstr>循环神经网络</vt:lpstr>
      <vt:lpstr>循环神经网络</vt:lpstr>
      <vt:lpstr>循环神经网络</vt:lpstr>
      <vt:lpstr>长短时记忆网络</vt:lpstr>
      <vt:lpstr>长短时记忆网络</vt:lpstr>
      <vt:lpstr>长短时记忆网络</vt:lpstr>
      <vt:lpstr>长短时记忆网络</vt:lpstr>
      <vt:lpstr>长短时记忆网络</vt:lpstr>
      <vt:lpstr>长短时记忆网络</vt:lpstr>
      <vt:lpstr>门控循环单元神经网络</vt:lpstr>
      <vt:lpstr>PowerPoint 演示文稿</vt:lpstr>
      <vt:lpstr>深度生成学习模型（deep generative learning model）</vt:lpstr>
      <vt:lpstr>生成对抗网络（deep generative learning model）</vt:lpstr>
      <vt:lpstr>生成对抗网络（deep generative learning model）</vt:lpstr>
      <vt:lpstr>生成对抗网络（deep generative learning model）</vt:lpstr>
      <vt:lpstr>条件生成对抗网络</vt:lpstr>
      <vt:lpstr>用生成对抗网络抵御对抗样本攻击</vt:lpstr>
      <vt:lpstr>用生成对抗网络抵御对抗样本攻击</vt:lpstr>
      <vt:lpstr>PowerPoint 演示文稿</vt:lpstr>
      <vt:lpstr>自然语言中词向量生成</vt:lpstr>
      <vt:lpstr>自然语言中词向量生成</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1614</cp:revision>
  <dcterms:created xsi:type="dcterms:W3CDTF">2018-01-15T02:11:00Z</dcterms:created>
  <dcterms:modified xsi:type="dcterms:W3CDTF">2023-05-13T12:35:04Z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